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6"/>
  </p:notesMasterIdLst>
  <p:sldIdLst>
    <p:sldId id="256" r:id="rId2"/>
    <p:sldId id="264" r:id="rId3"/>
    <p:sldId id="260" r:id="rId4"/>
    <p:sldId id="287" r:id="rId5"/>
    <p:sldId id="285" r:id="rId6"/>
    <p:sldId id="259" r:id="rId7"/>
    <p:sldId id="286" r:id="rId8"/>
    <p:sldId id="288" r:id="rId9"/>
    <p:sldId id="258" r:id="rId10"/>
    <p:sldId id="289" r:id="rId11"/>
    <p:sldId id="291" r:id="rId12"/>
    <p:sldId id="290" r:id="rId13"/>
    <p:sldId id="293" r:id="rId14"/>
    <p:sldId id="265" r:id="rId15"/>
  </p:sldIdLst>
  <p:sldSz cx="12192000" cy="6858000"/>
  <p:notesSz cx="6858000" cy="9144000"/>
  <p:embeddedFontLst>
    <p:embeddedFont>
      <p:font typeface="Century Gothic" panose="020B0502020202020204" pitchFamily="34" charset="0"/>
      <p:regular r:id="rId17"/>
      <p:bold r:id="rId18"/>
      <p:italic r:id="rId19"/>
      <p:boldItalic r:id="rId20"/>
    </p:embeddedFont>
    <p:embeddedFont>
      <p:font typeface="Calibri" panose="020F0502020204030204"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5" roundtripDataSignature="AMtx7mg6lYCe4CMIVln57RQxkMrnHSjWZ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CCFFFF"/>
    <a:srgbClr val="66CCFF"/>
    <a:srgbClr val="66FF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snapToGrid="0">
      <p:cViewPr>
        <p:scale>
          <a:sx n="118" d="100"/>
          <a:sy n="118" d="100"/>
        </p:scale>
        <p:origin x="-276"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35"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0192193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3" name="Google Shape;213;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2" name="Google Shape;232;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5"/>
        <p:cNvGrpSpPr/>
        <p:nvPr/>
      </p:nvGrpSpPr>
      <p:grpSpPr>
        <a:xfrm>
          <a:off x="0" y="0"/>
          <a:ext cx="0" cy="0"/>
          <a:chOff x="0" y="0"/>
          <a:chExt cx="0" cy="0"/>
        </a:xfrm>
      </p:grpSpPr>
      <p:sp>
        <p:nvSpPr>
          <p:cNvPr id="16" name="Google Shape;16;p2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8"/>
        <p:cNvGrpSpPr/>
        <p:nvPr/>
      </p:nvGrpSpPr>
      <p:grpSpPr>
        <a:xfrm>
          <a:off x="0" y="0"/>
          <a:ext cx="0" cy="0"/>
          <a:chOff x="0" y="0"/>
          <a:chExt cx="0" cy="0"/>
        </a:xfrm>
      </p:grpSpPr>
      <p:sp>
        <p:nvSpPr>
          <p:cNvPr id="79" name="Google Shape;79;p3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3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1"/>
        <p:cNvGrpSpPr/>
        <p:nvPr/>
      </p:nvGrpSpPr>
      <p:grpSpPr>
        <a:xfrm>
          <a:off x="0" y="0"/>
          <a:ext cx="0" cy="0"/>
          <a:chOff x="0" y="0"/>
          <a:chExt cx="0" cy="0"/>
        </a:xfrm>
      </p:grpSpPr>
      <p:sp>
        <p:nvSpPr>
          <p:cNvPr id="22" name="Google Shape;22;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31"/>
        <p:cNvGrpSpPr/>
        <p:nvPr/>
      </p:nvGrpSpPr>
      <p:grpSpPr>
        <a:xfrm>
          <a:off x="0" y="0"/>
          <a:ext cx="0" cy="0"/>
          <a:chOff x="0" y="0"/>
          <a:chExt cx="0" cy="0"/>
        </a:xfrm>
      </p:grpSpPr>
      <p:sp>
        <p:nvSpPr>
          <p:cNvPr id="32" name="Google Shape;32;p2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2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7"/>
        <p:cNvGrpSpPr/>
        <p:nvPr/>
      </p:nvGrpSpPr>
      <p:grpSpPr>
        <a:xfrm>
          <a:off x="0" y="0"/>
          <a:ext cx="0" cy="0"/>
          <a:chOff x="0" y="0"/>
          <a:chExt cx="0" cy="0"/>
        </a:xfrm>
      </p:grpSpPr>
      <p:sp>
        <p:nvSpPr>
          <p:cNvPr id="38" name="Google Shape;38;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3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3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4"/>
        <p:cNvGrpSpPr/>
        <p:nvPr/>
      </p:nvGrpSpPr>
      <p:grpSpPr>
        <a:xfrm>
          <a:off x="0" y="0"/>
          <a:ext cx="0" cy="0"/>
          <a:chOff x="0" y="0"/>
          <a:chExt cx="0" cy="0"/>
        </a:xfrm>
      </p:grpSpPr>
      <p:sp>
        <p:nvSpPr>
          <p:cNvPr id="45" name="Google Shape;45;p3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3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3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3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3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3"/>
        <p:cNvGrpSpPr/>
        <p:nvPr/>
      </p:nvGrpSpPr>
      <p:grpSpPr>
        <a:xfrm>
          <a:off x="0" y="0"/>
          <a:ext cx="0" cy="0"/>
          <a:chOff x="0" y="0"/>
          <a:chExt cx="0" cy="0"/>
        </a:xfrm>
      </p:grpSpPr>
      <p:sp>
        <p:nvSpPr>
          <p:cNvPr id="54" name="Google Shape;54;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8"/>
        <p:cNvGrpSpPr/>
        <p:nvPr/>
      </p:nvGrpSpPr>
      <p:grpSpPr>
        <a:xfrm>
          <a:off x="0" y="0"/>
          <a:ext cx="0" cy="0"/>
          <a:chOff x="0" y="0"/>
          <a:chExt cx="0" cy="0"/>
        </a:xfrm>
      </p:grpSpPr>
      <p:sp>
        <p:nvSpPr>
          <p:cNvPr id="59" name="Google Shape;59;p3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3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3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5"/>
        <p:cNvGrpSpPr/>
        <p:nvPr/>
      </p:nvGrpSpPr>
      <p:grpSpPr>
        <a:xfrm>
          <a:off x="0" y="0"/>
          <a:ext cx="0" cy="0"/>
          <a:chOff x="0" y="0"/>
          <a:chExt cx="0" cy="0"/>
        </a:xfrm>
      </p:grpSpPr>
      <p:sp>
        <p:nvSpPr>
          <p:cNvPr id="66" name="Google Shape;66;p3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34"/>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3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2"/>
        <p:cNvGrpSpPr/>
        <p:nvPr/>
      </p:nvGrpSpPr>
      <p:grpSpPr>
        <a:xfrm>
          <a:off x="0" y="0"/>
          <a:ext cx="0" cy="0"/>
          <a:chOff x="0" y="0"/>
          <a:chExt cx="0" cy="0"/>
        </a:xfrm>
      </p:grpSpPr>
      <p:sp>
        <p:nvSpPr>
          <p:cNvPr id="73" name="Google Shape;73;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3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3DD0B4"/>
            </a:gs>
            <a:gs pos="100000">
              <a:srgbClr val="5091CE"/>
            </a:gs>
          </a:gsLst>
          <a:path path="circle">
            <a:fillToRect t="100000" r="100000"/>
          </a:path>
          <a:tileRect l="-100000" b="-100000"/>
        </a:gradFill>
        <a:effectLst/>
      </p:bgPr>
    </p:bg>
    <p:spTree>
      <p:nvGrpSpPr>
        <p:cNvPr id="1" name="Shape 88"/>
        <p:cNvGrpSpPr/>
        <p:nvPr/>
      </p:nvGrpSpPr>
      <p:grpSpPr>
        <a:xfrm>
          <a:off x="0" y="0"/>
          <a:ext cx="0" cy="0"/>
          <a:chOff x="0" y="0"/>
          <a:chExt cx="0" cy="0"/>
        </a:xfrm>
      </p:grpSpPr>
      <p:cxnSp>
        <p:nvCxnSpPr>
          <p:cNvPr id="89" name="Google Shape;89;p1"/>
          <p:cNvCxnSpPr/>
          <p:nvPr/>
        </p:nvCxnSpPr>
        <p:spPr>
          <a:xfrm>
            <a:off x="2254407" y="1037759"/>
            <a:ext cx="7683187" cy="0"/>
          </a:xfrm>
          <a:prstGeom prst="straightConnector1">
            <a:avLst/>
          </a:prstGeom>
          <a:noFill/>
          <a:ln w="50800" cap="rnd" cmpd="sng">
            <a:solidFill>
              <a:schemeClr val="lt1"/>
            </a:solidFill>
            <a:prstDash val="solid"/>
            <a:miter lim="800000"/>
            <a:headEnd type="none" w="sm" len="sm"/>
            <a:tailEnd type="none" w="sm" len="sm"/>
          </a:ln>
        </p:spPr>
      </p:cxnSp>
      <p:sp>
        <p:nvSpPr>
          <p:cNvPr id="90" name="Google Shape;90;p1"/>
          <p:cNvSpPr txBox="1"/>
          <p:nvPr/>
        </p:nvSpPr>
        <p:spPr>
          <a:xfrm>
            <a:off x="9937593" y="806926"/>
            <a:ext cx="2197100"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uk-UA" sz="2400" b="1" smtClean="0">
                <a:solidFill>
                  <a:schemeClr val="lt1"/>
                </a:solidFill>
                <a:latin typeface="Century Gothic"/>
                <a:ea typeface="Century Gothic"/>
                <a:cs typeface="Century Gothic"/>
                <a:sym typeface="Century Gothic"/>
              </a:rPr>
              <a:t>16</a:t>
            </a:r>
            <a:r>
              <a:rPr lang="en-US" sz="2400" b="1" i="0" u="none" strike="noStrike" cap="none" smtClean="0">
                <a:solidFill>
                  <a:schemeClr val="lt1"/>
                </a:solidFill>
                <a:latin typeface="Century Gothic"/>
                <a:ea typeface="Century Gothic"/>
                <a:cs typeface="Century Gothic"/>
                <a:sym typeface="Century Gothic"/>
              </a:rPr>
              <a:t>/</a:t>
            </a:r>
            <a:r>
              <a:rPr lang="uk-UA" sz="2400" b="1" i="0" u="none" strike="noStrike" cap="none" dirty="0" smtClean="0">
                <a:solidFill>
                  <a:schemeClr val="lt1"/>
                </a:solidFill>
                <a:latin typeface="Century Gothic"/>
                <a:ea typeface="Century Gothic"/>
                <a:cs typeface="Century Gothic"/>
                <a:sym typeface="Century Gothic"/>
              </a:rPr>
              <a:t>03</a:t>
            </a:r>
            <a:r>
              <a:rPr lang="en-US" sz="2400" b="1" i="0" u="none" strike="noStrike" cap="none" dirty="0" smtClean="0">
                <a:solidFill>
                  <a:schemeClr val="lt1"/>
                </a:solidFill>
                <a:latin typeface="Century Gothic"/>
                <a:ea typeface="Century Gothic"/>
                <a:cs typeface="Century Gothic"/>
                <a:sym typeface="Century Gothic"/>
              </a:rPr>
              <a:t>/202</a:t>
            </a:r>
            <a:r>
              <a:rPr lang="uk-UA" sz="2400" b="1" i="0" u="none" strike="noStrike" cap="none" dirty="0" smtClean="0">
                <a:solidFill>
                  <a:schemeClr val="lt1"/>
                </a:solidFill>
                <a:latin typeface="Century Gothic"/>
                <a:ea typeface="Century Gothic"/>
                <a:cs typeface="Century Gothic"/>
                <a:sym typeface="Century Gothic"/>
              </a:rPr>
              <a:t>1</a:t>
            </a:r>
            <a:endParaRPr sz="2400" b="1" i="0" u="none" strike="noStrike" cap="none" dirty="0">
              <a:solidFill>
                <a:schemeClr val="lt1"/>
              </a:solidFill>
              <a:latin typeface="Century Gothic"/>
              <a:ea typeface="Century Gothic"/>
              <a:cs typeface="Century Gothic"/>
              <a:sym typeface="Century Gothic"/>
            </a:endParaRPr>
          </a:p>
        </p:txBody>
      </p:sp>
      <p:sp>
        <p:nvSpPr>
          <p:cNvPr id="91" name="Google Shape;91;p1"/>
          <p:cNvSpPr txBox="1"/>
          <p:nvPr/>
        </p:nvSpPr>
        <p:spPr>
          <a:xfrm>
            <a:off x="606612" y="2739270"/>
            <a:ext cx="10449642" cy="144650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uk-UA" sz="4400" b="1" i="0" u="none" strike="noStrike" cap="none" dirty="0" smtClean="0">
                <a:solidFill>
                  <a:srgbClr val="002060"/>
                </a:solidFill>
                <a:latin typeface="Century Gothic"/>
                <a:ea typeface="Century Gothic"/>
                <a:cs typeface="Century Gothic"/>
                <a:sym typeface="Century Gothic"/>
              </a:rPr>
              <a:t>Відновлення проведення конкурсів на посади державної служби </a:t>
            </a:r>
            <a:endParaRPr sz="4400" b="1" dirty="0">
              <a:solidFill>
                <a:srgbClr val="002060"/>
              </a:solidFill>
              <a:latin typeface="Century Gothic"/>
              <a:ea typeface="Century Gothic"/>
              <a:cs typeface="Century Gothic"/>
              <a:sym typeface="Century Gothic"/>
            </a:endParaRPr>
          </a:p>
        </p:txBody>
      </p:sp>
      <p:sp>
        <p:nvSpPr>
          <p:cNvPr id="93" name="Google Shape;93;p1"/>
          <p:cNvSpPr txBox="1"/>
          <p:nvPr/>
        </p:nvSpPr>
        <p:spPr>
          <a:xfrm>
            <a:off x="1366975" y="5507528"/>
            <a:ext cx="10449642" cy="83099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uk-UA" sz="2400" b="1" i="1" dirty="0" smtClean="0">
                <a:solidFill>
                  <a:srgbClr val="002060"/>
                </a:solidFill>
                <a:latin typeface="Century Gothic"/>
                <a:ea typeface="Century Gothic"/>
                <a:cs typeface="Century Gothic"/>
                <a:sym typeface="Century Gothic"/>
              </a:rPr>
              <a:t>Людмила ДОЛГОПОЛОВА</a:t>
            </a:r>
            <a:endParaRPr i="1" dirty="0">
              <a:solidFill>
                <a:srgbClr val="002060"/>
              </a:solidFill>
            </a:endParaRPr>
          </a:p>
          <a:p>
            <a:pPr marL="0" marR="0" lvl="0" indent="0" algn="r" rtl="0">
              <a:spcBef>
                <a:spcPts val="0"/>
              </a:spcBef>
              <a:spcAft>
                <a:spcPts val="0"/>
              </a:spcAft>
              <a:buNone/>
            </a:pPr>
            <a:r>
              <a:rPr lang="uk-UA" sz="2400" b="1" i="1" dirty="0" smtClean="0">
                <a:solidFill>
                  <a:srgbClr val="002060"/>
                </a:solidFill>
                <a:latin typeface="Century Gothic"/>
                <a:ea typeface="Century Gothic"/>
                <a:cs typeface="Century Gothic"/>
                <a:sym typeface="Century Gothic"/>
              </a:rPr>
              <a:t>Заступник начальника Міжрегіонального управління НАДС </a:t>
            </a:r>
            <a:endParaRPr sz="2400" b="1" i="1" dirty="0">
              <a:solidFill>
                <a:srgbClr val="002060"/>
              </a:solidFill>
              <a:latin typeface="Century Gothic"/>
              <a:ea typeface="Century Gothic"/>
              <a:cs typeface="Century Gothic"/>
              <a:sym typeface="Century Gothic"/>
            </a:endParaRPr>
          </a:p>
        </p:txBody>
      </p:sp>
      <p:pic>
        <p:nvPicPr>
          <p:cNvPr id="94" name="Google Shape;94;p1"/>
          <p:cNvPicPr preferRelativeResize="0"/>
          <p:nvPr/>
        </p:nvPicPr>
        <p:blipFill rotWithShape="1">
          <a:blip r:embed="rId3">
            <a:alphaModFix/>
          </a:blip>
          <a:srcRect/>
          <a:stretch/>
        </p:blipFill>
        <p:spPr>
          <a:xfrm>
            <a:off x="101558" y="279793"/>
            <a:ext cx="2029317" cy="1032493"/>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err="1">
                <a:solidFill>
                  <a:srgbClr val="002060"/>
                </a:solidFill>
                <a:effectLst>
                  <a:outerShdw blurRad="50800" dist="38100" dir="18900000" algn="bl" rotWithShape="0">
                    <a:prstClr val="black">
                      <a:alpha val="40000"/>
                    </a:prstClr>
                  </a:outerShdw>
                </a:effectLst>
              </a:rPr>
              <a:t>Спецперевірка</a:t>
            </a:r>
            <a:r>
              <a:rPr lang="uk-UA" b="1" dirty="0">
                <a:solidFill>
                  <a:srgbClr val="002060"/>
                </a:solidFill>
                <a:effectLst>
                  <a:outerShdw blurRad="50800" dist="38100" dir="18900000" algn="bl" rotWithShape="0">
                    <a:prstClr val="black">
                      <a:alpha val="40000"/>
                    </a:prstClr>
                  </a:outerShdw>
                </a:effectLst>
              </a:rPr>
              <a:t> не проводиться – коли? </a:t>
            </a:r>
          </a:p>
        </p:txBody>
      </p:sp>
      <p:sp>
        <p:nvSpPr>
          <p:cNvPr id="3" name="Текст 2"/>
          <p:cNvSpPr>
            <a:spLocks noGrp="1"/>
          </p:cNvSpPr>
          <p:nvPr>
            <p:ph type="body" idx="1"/>
          </p:nvPr>
        </p:nvSpPr>
        <p:spPr>
          <a:ln w="28575">
            <a:solidFill>
              <a:srgbClr val="002060"/>
            </a:solidFill>
          </a:ln>
        </p:spPr>
        <p:txBody>
          <a:bodyPr/>
          <a:lstStyle/>
          <a:p>
            <a:pPr algn="just"/>
            <a:endParaRPr lang="ru-RU" dirty="0" smtClean="0">
              <a:solidFill>
                <a:srgbClr val="0070C0"/>
              </a:solidFill>
            </a:endParaRPr>
          </a:p>
          <a:p>
            <a:pPr marL="114300" indent="0" algn="just">
              <a:buNone/>
            </a:pPr>
            <a:r>
              <a:rPr lang="uk-UA" dirty="0" smtClean="0">
                <a:solidFill>
                  <a:srgbClr val="0070C0"/>
                </a:solidFill>
              </a:rPr>
              <a:t>Спеціальна перевірка, встановлена статтею 56 Закону України "Про запобігання корупції", не проводиться стосовно осіб, які призначаються на посади державної служби або в органах місцевого самоврядування не пізніше наступного робочого дня після припинення дії контракту про проходження ними державної служби на період дії карантину, за умови, що стосовно таких осіб вже проводилася спеціальна перевірка під час укладання відповідного контракту.</a:t>
            </a:r>
            <a:endParaRPr lang="uk-UA" dirty="0">
              <a:solidFill>
                <a:srgbClr val="0070C0"/>
              </a:solidFill>
            </a:endParaRPr>
          </a:p>
        </p:txBody>
      </p:sp>
    </p:spTree>
    <p:extLst>
      <p:ext uri="{BB962C8B-B14F-4D97-AF65-F5344CB8AC3E}">
        <p14:creationId xmlns:p14="http://schemas.microsoft.com/office/powerpoint/2010/main" val="3721909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a:solidFill>
              <a:srgbClr val="002060"/>
            </a:solidFill>
          </a:ln>
        </p:spPr>
        <p:txBody>
          <a:bodyPr>
            <a:normAutofit/>
          </a:bodyPr>
          <a:lstStyle/>
          <a:p>
            <a:pPr algn="ctr"/>
            <a:r>
              <a:rPr lang="ru-RU" dirty="0" err="1">
                <a:ln>
                  <a:solidFill>
                    <a:srgbClr val="002060"/>
                  </a:solidFill>
                </a:ln>
                <a:solidFill>
                  <a:srgbClr val="002060"/>
                </a:solidFill>
                <a:effectLst>
                  <a:outerShdw blurRad="50800" dist="38100" dir="18900000" algn="bl" rotWithShape="0">
                    <a:prstClr val="black">
                      <a:alpha val="40000"/>
                    </a:prstClr>
                  </a:outerShdw>
                </a:effectLst>
              </a:rPr>
              <a:t>Декларація</a:t>
            </a:r>
            <a:r>
              <a:rPr lang="ru-RU" dirty="0">
                <a:ln>
                  <a:solidFill>
                    <a:srgbClr val="002060"/>
                  </a:solidFill>
                </a:ln>
                <a:solidFill>
                  <a:srgbClr val="002060"/>
                </a:solidFill>
                <a:effectLst>
                  <a:outerShdw blurRad="50800" dist="38100" dir="18900000" algn="bl" rotWithShape="0">
                    <a:prstClr val="black">
                      <a:alpha val="40000"/>
                    </a:prstClr>
                  </a:outerShdw>
                </a:effectLst>
              </a:rPr>
              <a:t> </a:t>
            </a:r>
            <a:r>
              <a:rPr lang="ru-RU" dirty="0" err="1">
                <a:ln>
                  <a:solidFill>
                    <a:srgbClr val="002060"/>
                  </a:solidFill>
                </a:ln>
                <a:solidFill>
                  <a:srgbClr val="002060"/>
                </a:solidFill>
                <a:effectLst>
                  <a:outerShdw blurRad="50800" dist="38100" dir="18900000" algn="bl" rotWithShape="0">
                    <a:prstClr val="black">
                      <a:alpha val="40000"/>
                    </a:prstClr>
                  </a:outerShdw>
                </a:effectLst>
              </a:rPr>
              <a:t>подається</a:t>
            </a:r>
            <a:r>
              <a:rPr lang="ru-RU" dirty="0">
                <a:ln>
                  <a:solidFill>
                    <a:srgbClr val="002060"/>
                  </a:solidFill>
                </a:ln>
                <a:solidFill>
                  <a:srgbClr val="002060"/>
                </a:solidFill>
                <a:effectLst>
                  <a:outerShdw blurRad="50800" dist="38100" dir="18900000" algn="bl" rotWithShape="0">
                    <a:prstClr val="black">
                      <a:alpha val="40000"/>
                    </a:prstClr>
                  </a:outerShdw>
                </a:effectLst>
              </a:rPr>
              <a:t> </a:t>
            </a:r>
            <a:r>
              <a:rPr lang="ru-RU" dirty="0" err="1">
                <a:ln>
                  <a:solidFill>
                    <a:srgbClr val="002060"/>
                  </a:solidFill>
                </a:ln>
                <a:solidFill>
                  <a:srgbClr val="002060"/>
                </a:solidFill>
                <a:effectLst>
                  <a:outerShdw blurRad="50800" dist="38100" dir="18900000" algn="bl" rotWithShape="0">
                    <a:prstClr val="black">
                      <a:alpha val="40000"/>
                    </a:prstClr>
                  </a:outerShdw>
                </a:effectLst>
              </a:rPr>
              <a:t>лише</a:t>
            </a:r>
            <a:r>
              <a:rPr lang="ru-RU" dirty="0">
                <a:ln>
                  <a:solidFill>
                    <a:srgbClr val="002060"/>
                  </a:solidFill>
                </a:ln>
                <a:solidFill>
                  <a:srgbClr val="002060"/>
                </a:solidFill>
                <a:effectLst>
                  <a:outerShdw blurRad="50800" dist="38100" dir="18900000" algn="bl" rotWithShape="0">
                    <a:prstClr val="black">
                      <a:alpha val="40000"/>
                    </a:prstClr>
                  </a:outerShdw>
                </a:effectLst>
              </a:rPr>
              <a:t> </a:t>
            </a:r>
            <a:r>
              <a:rPr lang="ru-RU" dirty="0" err="1" smtClean="0">
                <a:ln>
                  <a:solidFill>
                    <a:srgbClr val="002060"/>
                  </a:solidFill>
                </a:ln>
                <a:solidFill>
                  <a:srgbClr val="002060"/>
                </a:solidFill>
                <a:effectLst>
                  <a:outerShdw blurRad="50800" dist="38100" dir="18900000" algn="bl" rotWithShape="0">
                    <a:prstClr val="black">
                      <a:alpha val="40000"/>
                    </a:prstClr>
                  </a:outerShdw>
                </a:effectLst>
              </a:rPr>
              <a:t>переможцем</a:t>
            </a:r>
            <a:r>
              <a:rPr lang="ru-RU" dirty="0" smtClean="0">
                <a:ln>
                  <a:solidFill>
                    <a:srgbClr val="002060"/>
                  </a:solidFill>
                </a:ln>
                <a:solidFill>
                  <a:srgbClr val="002060"/>
                </a:solidFill>
                <a:effectLst>
                  <a:outerShdw blurRad="50800" dist="38100" dir="18900000" algn="bl" rotWithShape="0">
                    <a:prstClr val="black">
                      <a:alpha val="40000"/>
                    </a:prstClr>
                  </a:outerShdw>
                </a:effectLst>
              </a:rPr>
              <a:t> конкурсу, </a:t>
            </a:r>
            <a:r>
              <a:rPr lang="ru-RU" sz="3100" dirty="0" err="1" smtClean="0">
                <a:ln>
                  <a:solidFill>
                    <a:srgbClr val="002060"/>
                  </a:solidFill>
                </a:ln>
                <a:solidFill>
                  <a:srgbClr val="002060"/>
                </a:solidFill>
                <a:effectLst>
                  <a:outerShdw blurRad="50800" dist="38100" dir="18900000" algn="bl" rotWithShape="0">
                    <a:prstClr val="black">
                      <a:alpha val="40000"/>
                    </a:prstClr>
                  </a:outerShdw>
                </a:effectLst>
              </a:rPr>
              <a:t>якщо</a:t>
            </a:r>
            <a:r>
              <a:rPr lang="ru-RU" sz="3100" dirty="0" smtClean="0">
                <a:ln>
                  <a:solidFill>
                    <a:srgbClr val="002060"/>
                  </a:solidFill>
                </a:ln>
                <a:solidFill>
                  <a:srgbClr val="002060"/>
                </a:solidFill>
                <a:effectLst>
                  <a:outerShdw blurRad="50800" dist="38100" dir="18900000" algn="bl" rotWithShape="0">
                    <a:prstClr val="black">
                      <a:alpha val="40000"/>
                    </a:prstClr>
                  </a:outerShdw>
                </a:effectLst>
              </a:rPr>
              <a:t> </a:t>
            </a:r>
            <a:r>
              <a:rPr lang="ru-RU" sz="3100" dirty="0">
                <a:ln>
                  <a:solidFill>
                    <a:srgbClr val="002060"/>
                  </a:solidFill>
                </a:ln>
                <a:solidFill>
                  <a:srgbClr val="002060"/>
                </a:solidFill>
                <a:effectLst>
                  <a:outerShdw blurRad="50800" dist="38100" dir="18900000" algn="bl" rotWithShape="0">
                    <a:prstClr val="black">
                      <a:alpha val="40000"/>
                    </a:prstClr>
                  </a:outerShdw>
                </a:effectLst>
              </a:rPr>
              <a:t>вона не подавалась </a:t>
            </a:r>
            <a:r>
              <a:rPr lang="ru-RU" sz="3100" dirty="0" err="1" smtClean="0">
                <a:ln>
                  <a:solidFill>
                    <a:srgbClr val="002060"/>
                  </a:solidFill>
                </a:ln>
                <a:solidFill>
                  <a:srgbClr val="002060"/>
                </a:solidFill>
                <a:effectLst>
                  <a:outerShdw blurRad="50800" dist="38100" dir="18900000" algn="bl" rotWithShape="0">
                    <a:prstClr val="black">
                      <a:alpha val="40000"/>
                    </a:prstClr>
                  </a:outerShdw>
                </a:effectLst>
              </a:rPr>
              <a:t>раніше</a:t>
            </a:r>
            <a:endParaRPr lang="uk-UA" sz="3100" dirty="0">
              <a:ln>
                <a:solidFill>
                  <a:srgbClr val="002060"/>
                </a:solidFill>
              </a:ln>
              <a:solidFill>
                <a:srgbClr val="002060"/>
              </a:solidFill>
              <a:effectLst>
                <a:outerShdw blurRad="50800" dist="38100" dir="18900000" algn="bl" rotWithShape="0">
                  <a:prstClr val="black">
                    <a:alpha val="40000"/>
                  </a:prstClr>
                </a:outerShdw>
              </a:effectLst>
            </a:endParaRPr>
          </a:p>
        </p:txBody>
      </p:sp>
      <p:sp>
        <p:nvSpPr>
          <p:cNvPr id="3" name="Текст 2"/>
          <p:cNvSpPr>
            <a:spLocks noGrp="1"/>
          </p:cNvSpPr>
          <p:nvPr>
            <p:ph type="body" idx="1"/>
          </p:nvPr>
        </p:nvSpPr>
        <p:spPr>
          <a:solidFill>
            <a:srgbClr val="CCFFFF"/>
          </a:solidFill>
        </p:spPr>
        <p:txBody>
          <a:bodyPr>
            <a:normAutofit/>
          </a:bodyPr>
          <a:lstStyle/>
          <a:p>
            <a:pPr algn="just"/>
            <a:r>
              <a:rPr lang="ru-RU" dirty="0" err="1" smtClean="0"/>
              <a:t>Від</a:t>
            </a:r>
            <a:r>
              <a:rPr lang="ru-RU" dirty="0" smtClean="0"/>
              <a:t> </a:t>
            </a:r>
            <a:r>
              <a:rPr lang="ru-RU" dirty="0"/>
              <a:t>особи, яка </a:t>
            </a:r>
            <a:r>
              <a:rPr lang="ru-RU" dirty="0" err="1"/>
              <a:t>виявила</a:t>
            </a:r>
            <a:r>
              <a:rPr lang="ru-RU" dirty="0"/>
              <a:t> </a:t>
            </a:r>
            <a:r>
              <a:rPr lang="ru-RU" dirty="0" err="1"/>
              <a:t>бажання</a:t>
            </a:r>
            <a:r>
              <a:rPr lang="ru-RU" dirty="0"/>
              <a:t> </a:t>
            </a:r>
            <a:r>
              <a:rPr lang="ru-RU" dirty="0" err="1"/>
              <a:t>взяти</a:t>
            </a:r>
            <a:r>
              <a:rPr lang="ru-RU" dirty="0"/>
              <a:t> участь у </a:t>
            </a:r>
            <a:r>
              <a:rPr lang="ru-RU" dirty="0" err="1"/>
              <a:t>конкурсі</a:t>
            </a:r>
            <a:r>
              <a:rPr lang="ru-RU" dirty="0"/>
              <a:t>, не </a:t>
            </a:r>
            <a:r>
              <a:rPr lang="ru-RU" dirty="0" err="1"/>
              <a:t>вимагається</a:t>
            </a:r>
            <a:r>
              <a:rPr lang="ru-RU" dirty="0"/>
              <a:t> </a:t>
            </a:r>
            <a:r>
              <a:rPr lang="ru-RU" dirty="0" err="1"/>
              <a:t>підтвердження</a:t>
            </a:r>
            <a:r>
              <a:rPr lang="ru-RU" dirty="0"/>
              <a:t> </a:t>
            </a:r>
            <a:r>
              <a:rPr lang="ru-RU" dirty="0" err="1"/>
              <a:t>подання</a:t>
            </a:r>
            <a:r>
              <a:rPr lang="ru-RU" dirty="0"/>
              <a:t> </a:t>
            </a:r>
            <a:r>
              <a:rPr lang="ru-RU" dirty="0" err="1"/>
              <a:t>декларації</a:t>
            </a:r>
            <a:r>
              <a:rPr lang="ru-RU" dirty="0"/>
              <a:t> особи, </a:t>
            </a:r>
            <a:r>
              <a:rPr lang="ru-RU" dirty="0" err="1"/>
              <a:t>уповноваженої</a:t>
            </a:r>
            <a:r>
              <a:rPr lang="ru-RU" dirty="0"/>
              <a:t> на </a:t>
            </a:r>
            <a:r>
              <a:rPr lang="ru-RU" dirty="0" err="1"/>
              <a:t>виконання</a:t>
            </a:r>
            <a:r>
              <a:rPr lang="ru-RU" dirty="0"/>
              <a:t> </a:t>
            </a:r>
            <a:r>
              <a:rPr lang="ru-RU" dirty="0" err="1"/>
              <a:t>функцій</a:t>
            </a:r>
            <a:r>
              <a:rPr lang="ru-RU" dirty="0"/>
              <a:t> </a:t>
            </a:r>
            <a:r>
              <a:rPr lang="ru-RU" dirty="0" err="1"/>
              <a:t>держави</a:t>
            </a:r>
            <a:r>
              <a:rPr lang="ru-RU" dirty="0"/>
              <a:t> </a:t>
            </a:r>
            <a:r>
              <a:rPr lang="ru-RU" dirty="0" err="1"/>
              <a:t>або</a:t>
            </a:r>
            <a:r>
              <a:rPr lang="ru-RU" dirty="0"/>
              <a:t> </a:t>
            </a:r>
            <a:r>
              <a:rPr lang="ru-RU" dirty="0" err="1"/>
              <a:t>місцевого</a:t>
            </a:r>
            <a:r>
              <a:rPr lang="ru-RU" dirty="0"/>
              <a:t> </a:t>
            </a:r>
            <a:r>
              <a:rPr lang="ru-RU" dirty="0" err="1"/>
              <a:t>самоврядування</a:t>
            </a:r>
            <a:r>
              <a:rPr lang="ru-RU" dirty="0"/>
              <a:t> за </a:t>
            </a:r>
            <a:r>
              <a:rPr lang="ru-RU" dirty="0" err="1"/>
              <a:t>минулий</a:t>
            </a:r>
            <a:r>
              <a:rPr lang="ru-RU" dirty="0"/>
              <a:t> </a:t>
            </a:r>
            <a:r>
              <a:rPr lang="ru-RU" dirty="0" err="1"/>
              <a:t>рік</a:t>
            </a:r>
            <a:r>
              <a:rPr lang="ru-RU" dirty="0"/>
              <a:t> </a:t>
            </a:r>
            <a:r>
              <a:rPr lang="ru-RU" dirty="0" smtClean="0"/>
              <a:t>(</a:t>
            </a:r>
            <a:r>
              <a:rPr lang="ru-RU" dirty="0" err="1" smtClean="0"/>
              <a:t>крім</a:t>
            </a:r>
            <a:r>
              <a:rPr lang="ru-RU" dirty="0" smtClean="0"/>
              <a:t> </a:t>
            </a:r>
            <a:r>
              <a:rPr lang="ru-RU" dirty="0" err="1" smtClean="0"/>
              <a:t>категорії</a:t>
            </a:r>
            <a:r>
              <a:rPr lang="ru-RU" dirty="0" smtClean="0"/>
              <a:t> А) – </a:t>
            </a:r>
            <a:r>
              <a:rPr lang="ru-RU" dirty="0" err="1"/>
              <a:t>декларація</a:t>
            </a:r>
            <a:r>
              <a:rPr lang="ru-RU" dirty="0"/>
              <a:t> </a:t>
            </a:r>
            <a:r>
              <a:rPr lang="ru-RU" dirty="0" err="1"/>
              <a:t>подається</a:t>
            </a:r>
            <a:r>
              <a:rPr lang="ru-RU" dirty="0"/>
              <a:t> </a:t>
            </a:r>
            <a:r>
              <a:rPr lang="ru-RU" dirty="0" err="1"/>
              <a:t>переможцем</a:t>
            </a:r>
            <a:r>
              <a:rPr lang="ru-RU" dirty="0"/>
              <a:t> перед </a:t>
            </a:r>
            <a:r>
              <a:rPr lang="ru-RU" dirty="0" err="1"/>
              <a:t>призначенням</a:t>
            </a:r>
            <a:r>
              <a:rPr lang="ru-RU" dirty="0"/>
              <a:t> на посаду.</a:t>
            </a:r>
          </a:p>
          <a:p>
            <a:pPr algn="just"/>
            <a:r>
              <a:rPr lang="ru-RU" dirty="0"/>
              <a:t>Перед </a:t>
            </a:r>
            <a:r>
              <a:rPr lang="ru-RU" dirty="0" err="1"/>
              <a:t>призначенням</a:t>
            </a:r>
            <a:r>
              <a:rPr lang="ru-RU" dirty="0"/>
              <a:t> на посаду </a:t>
            </a:r>
            <a:r>
              <a:rPr lang="ru-RU" dirty="0" err="1"/>
              <a:t>державної</a:t>
            </a:r>
            <a:r>
              <a:rPr lang="ru-RU" dirty="0"/>
              <a:t> </a:t>
            </a:r>
            <a:r>
              <a:rPr lang="ru-RU" dirty="0" err="1"/>
              <a:t>служби</a:t>
            </a:r>
            <a:r>
              <a:rPr lang="ru-RU" dirty="0"/>
              <a:t> </a:t>
            </a:r>
            <a:r>
              <a:rPr lang="ru-RU" dirty="0" err="1"/>
              <a:t>переможець</a:t>
            </a:r>
            <a:r>
              <a:rPr lang="ru-RU" dirty="0"/>
              <a:t> конкурсу </a:t>
            </a:r>
            <a:r>
              <a:rPr lang="ru-RU" dirty="0" err="1"/>
              <a:t>подає</a:t>
            </a:r>
            <a:r>
              <a:rPr lang="ru-RU" dirty="0"/>
              <a:t> </a:t>
            </a:r>
            <a:r>
              <a:rPr lang="ru-RU" dirty="0" err="1"/>
              <a:t>декларацію</a:t>
            </a:r>
            <a:r>
              <a:rPr lang="ru-RU" dirty="0"/>
              <a:t> за </a:t>
            </a:r>
            <a:r>
              <a:rPr lang="ru-RU" dirty="0" err="1"/>
              <a:t>минулий</a:t>
            </a:r>
            <a:r>
              <a:rPr lang="ru-RU" dirty="0"/>
              <a:t> </a:t>
            </a:r>
            <a:r>
              <a:rPr lang="ru-RU" dirty="0" err="1"/>
              <a:t>рік</a:t>
            </a:r>
            <a:r>
              <a:rPr lang="ru-RU" dirty="0"/>
              <a:t>, </a:t>
            </a:r>
            <a:r>
              <a:rPr lang="ru-RU" dirty="0" err="1"/>
              <a:t>якщо</a:t>
            </a:r>
            <a:r>
              <a:rPr lang="ru-RU" dirty="0"/>
              <a:t> </a:t>
            </a:r>
            <a:r>
              <a:rPr lang="ru-RU" dirty="0" err="1"/>
              <a:t>така</a:t>
            </a:r>
            <a:r>
              <a:rPr lang="ru-RU" dirty="0"/>
              <a:t> </a:t>
            </a:r>
            <a:r>
              <a:rPr lang="ru-RU" dirty="0" err="1"/>
              <a:t>декларація</a:t>
            </a:r>
            <a:r>
              <a:rPr lang="ru-RU" dirty="0"/>
              <a:t> не </a:t>
            </a:r>
            <a:r>
              <a:rPr lang="ru-RU" dirty="0" err="1"/>
              <a:t>подавалася</a:t>
            </a:r>
            <a:r>
              <a:rPr lang="ru-RU" dirty="0"/>
              <a:t> </a:t>
            </a:r>
            <a:r>
              <a:rPr lang="ru-RU" dirty="0" err="1"/>
              <a:t>раніше</a:t>
            </a:r>
            <a:r>
              <a:rPr lang="ru-RU" dirty="0"/>
              <a:t>.</a:t>
            </a:r>
          </a:p>
          <a:p>
            <a:pPr algn="just"/>
            <a:r>
              <a:rPr lang="ru-RU" dirty="0" err="1"/>
              <a:t>Якщо</a:t>
            </a:r>
            <a:r>
              <a:rPr lang="ru-RU" dirty="0"/>
              <a:t> </a:t>
            </a:r>
            <a:r>
              <a:rPr lang="ru-RU" dirty="0" err="1"/>
              <a:t>таку</a:t>
            </a:r>
            <a:r>
              <a:rPr lang="ru-RU" dirty="0"/>
              <a:t> </a:t>
            </a:r>
            <a:r>
              <a:rPr lang="ru-RU" dirty="0" err="1"/>
              <a:t>декларацію</a:t>
            </a:r>
            <a:r>
              <a:rPr lang="ru-RU" dirty="0"/>
              <a:t> за </a:t>
            </a:r>
            <a:r>
              <a:rPr lang="ru-RU" dirty="0" err="1"/>
              <a:t>минулий</a:t>
            </a:r>
            <a:r>
              <a:rPr lang="ru-RU" dirty="0"/>
              <a:t> </a:t>
            </a:r>
            <a:r>
              <a:rPr lang="ru-RU" dirty="0" err="1"/>
              <a:t>рік</a:t>
            </a:r>
            <a:r>
              <a:rPr lang="ru-RU" dirty="0"/>
              <a:t> подано, </a:t>
            </a:r>
            <a:r>
              <a:rPr lang="ru-RU" dirty="0" err="1"/>
              <a:t>її</a:t>
            </a:r>
            <a:r>
              <a:rPr lang="ru-RU" dirty="0"/>
              <a:t> </a:t>
            </a:r>
            <a:r>
              <a:rPr lang="ru-RU" dirty="0" err="1"/>
              <a:t>повторне</a:t>
            </a:r>
            <a:r>
              <a:rPr lang="ru-RU" dirty="0"/>
              <a:t> </a:t>
            </a:r>
            <a:r>
              <a:rPr lang="ru-RU" dirty="0" err="1"/>
              <a:t>подання</a:t>
            </a:r>
            <a:r>
              <a:rPr lang="ru-RU" dirty="0"/>
              <a:t> не </a:t>
            </a:r>
            <a:r>
              <a:rPr lang="ru-RU" dirty="0" err="1"/>
              <a:t>вимагається</a:t>
            </a:r>
            <a:r>
              <a:rPr lang="ru-RU" dirty="0"/>
              <a:t>.</a:t>
            </a:r>
          </a:p>
          <a:p>
            <a:endParaRPr lang="uk-UA" dirty="0"/>
          </a:p>
        </p:txBody>
      </p:sp>
    </p:spTree>
    <p:extLst>
      <p:ext uri="{BB962C8B-B14F-4D97-AF65-F5344CB8AC3E}">
        <p14:creationId xmlns:p14="http://schemas.microsoft.com/office/powerpoint/2010/main" val="2872295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7" y="298938"/>
            <a:ext cx="10530256" cy="3235570"/>
          </a:xfrm>
          <a:solidFill>
            <a:srgbClr val="66CCFF"/>
          </a:solidFill>
        </p:spPr>
        <p:txBody>
          <a:bodyPr>
            <a:noAutofit/>
          </a:bodyPr>
          <a:lstStyle/>
          <a:p>
            <a:r>
              <a:rPr lang="uk-UA" sz="1800" dirty="0" smtClean="0"/>
              <a:t>Конкурс на зайняття посад державної служби категорії "Б" або "В" проводить конкурсна комісія, утворена суб’єктом призначення у державному органі (ст. 27 Закону).</a:t>
            </a:r>
            <a:br>
              <a:rPr lang="uk-UA" sz="1800" dirty="0" smtClean="0"/>
            </a:br>
            <a:r>
              <a:rPr lang="uk-UA" sz="1800" dirty="0" smtClean="0"/>
              <a:t/>
            </a:r>
            <a:br>
              <a:rPr lang="uk-UA" sz="1800" dirty="0" smtClean="0"/>
            </a:br>
            <a:r>
              <a:rPr lang="uk-UA" sz="1800" u="sng" dirty="0" smtClean="0"/>
              <a:t>Суб’єкт призначення може прийняти рішення про утворення кількох конкурсних комісій у державному органі.</a:t>
            </a:r>
            <a:br>
              <a:rPr lang="uk-UA" sz="1800" u="sng" dirty="0" smtClean="0"/>
            </a:br>
            <a:r>
              <a:rPr lang="uk-UA" sz="1800" dirty="0" smtClean="0"/>
              <a:t/>
            </a:r>
            <a:br>
              <a:rPr lang="uk-UA" sz="1800" dirty="0" smtClean="0"/>
            </a:br>
            <a:r>
              <a:rPr lang="uk-UA" sz="1800" dirty="0" smtClean="0"/>
              <a:t>Конкурсна комісія утворюється суб’єктом призначення у складі не менше п’яти осіб. (п.15 Порядку). </a:t>
            </a:r>
            <a:br>
              <a:rPr lang="uk-UA" sz="1800" dirty="0" smtClean="0"/>
            </a:br>
            <a:r>
              <a:rPr lang="uk-UA" sz="1800" dirty="0" smtClean="0"/>
              <a:t/>
            </a:r>
            <a:br>
              <a:rPr lang="uk-UA" sz="1800" dirty="0" smtClean="0"/>
            </a:br>
            <a:r>
              <a:rPr lang="uk-UA" sz="1800" u="sng" dirty="0" smtClean="0"/>
              <a:t>Засідання конкурсної комісії є повноважним, якщо в ньому бере участь не менше половини її членів. </a:t>
            </a:r>
            <a:br>
              <a:rPr lang="uk-UA" sz="1800" u="sng" dirty="0" smtClean="0"/>
            </a:br>
            <a:r>
              <a:rPr lang="uk-UA" sz="1800" u="sng" dirty="0" smtClean="0"/>
              <a:t/>
            </a:r>
            <a:br>
              <a:rPr lang="uk-UA" sz="1800" u="sng" dirty="0" smtClean="0"/>
            </a:br>
            <a:r>
              <a:rPr lang="uk-UA" sz="1800" dirty="0" smtClean="0"/>
              <a:t>Конкурсна комісія приймає рішення більшістю голосів членів такої комісії, які беруть участь у засіданні. </a:t>
            </a:r>
            <a:endParaRPr lang="uk-UA" sz="1800" dirty="0"/>
          </a:p>
        </p:txBody>
      </p:sp>
      <p:sp>
        <p:nvSpPr>
          <p:cNvPr id="3" name="Текст 2"/>
          <p:cNvSpPr>
            <a:spLocks noGrp="1"/>
          </p:cNvSpPr>
          <p:nvPr>
            <p:ph type="body" idx="1"/>
          </p:nvPr>
        </p:nvSpPr>
        <p:spPr>
          <a:xfrm>
            <a:off x="838197" y="4185138"/>
            <a:ext cx="10530256" cy="2220424"/>
          </a:xfrm>
          <a:solidFill>
            <a:srgbClr val="CCFFFF"/>
          </a:solidFill>
        </p:spPr>
        <p:txBody>
          <a:bodyPr>
            <a:normAutofit/>
          </a:bodyPr>
          <a:lstStyle/>
          <a:p>
            <a:pPr marL="114300" indent="0">
              <a:buNone/>
            </a:pPr>
            <a:r>
              <a:rPr lang="ru-RU" sz="2400" u="sng" dirty="0" err="1" smtClean="0"/>
              <a:t>Керівник</a:t>
            </a:r>
            <a:r>
              <a:rPr lang="ru-RU" sz="2400" u="sng" dirty="0" smtClean="0"/>
              <a:t> </a:t>
            </a:r>
            <a:r>
              <a:rPr lang="ru-RU" sz="2400" u="sng" dirty="0" err="1"/>
              <a:t>обирає</a:t>
            </a:r>
            <a:r>
              <a:rPr lang="ru-RU" sz="2400" u="sng" dirty="0"/>
              <a:t> з </a:t>
            </a:r>
            <a:r>
              <a:rPr lang="ru-RU" sz="2400" u="sng" dirty="0" err="1" smtClean="0"/>
              <a:t>трьох</a:t>
            </a:r>
            <a:r>
              <a:rPr lang="ru-RU" sz="2400" u="sng" dirty="0" smtClean="0"/>
              <a:t> </a:t>
            </a:r>
            <a:r>
              <a:rPr lang="ru-RU" sz="2400" u="sng" dirty="0" err="1"/>
              <a:t>претендентів</a:t>
            </a:r>
            <a:r>
              <a:rPr lang="ru-RU" sz="2400" u="sng" dirty="0"/>
              <a:t>. </a:t>
            </a:r>
          </a:p>
          <a:p>
            <a:pPr marL="114300" indent="0">
              <a:lnSpc>
                <a:spcPct val="100000"/>
              </a:lnSpc>
              <a:buNone/>
            </a:pPr>
            <a:r>
              <a:rPr lang="ru-RU" sz="2000" dirty="0" err="1" smtClean="0"/>
              <a:t>Рішенням</a:t>
            </a:r>
            <a:r>
              <a:rPr lang="ru-RU" sz="2000" dirty="0" smtClean="0"/>
              <a:t> </a:t>
            </a:r>
            <a:r>
              <a:rPr lang="ru-RU" sz="2000" dirty="0" err="1" smtClean="0"/>
              <a:t>конкурсної</a:t>
            </a:r>
            <a:r>
              <a:rPr lang="ru-RU" sz="2000" dirty="0" smtClean="0"/>
              <a:t> </a:t>
            </a:r>
            <a:r>
              <a:rPr lang="ru-RU" sz="2000" dirty="0" err="1"/>
              <a:t>комісії</a:t>
            </a:r>
            <a:r>
              <a:rPr lang="ru-RU" sz="2000" dirty="0"/>
              <a:t> </a:t>
            </a:r>
            <a:r>
              <a:rPr lang="ru-RU" sz="2000" dirty="0" err="1"/>
              <a:t>визначаються</a:t>
            </a:r>
            <a:r>
              <a:rPr lang="ru-RU" sz="2000" dirty="0"/>
              <a:t> </a:t>
            </a:r>
            <a:r>
              <a:rPr lang="ru-RU" sz="2000" dirty="0" err="1"/>
              <a:t>кандидатури</a:t>
            </a:r>
            <a:r>
              <a:rPr lang="ru-RU" sz="2000" dirty="0"/>
              <a:t> на </a:t>
            </a:r>
            <a:r>
              <a:rPr lang="ru-RU" sz="2000" dirty="0" err="1"/>
              <a:t>зайняття</a:t>
            </a:r>
            <a:r>
              <a:rPr lang="ru-RU" sz="2000" dirty="0"/>
              <a:t> посад </a:t>
            </a:r>
            <a:r>
              <a:rPr lang="ru-RU" sz="2000" dirty="0" err="1"/>
              <a:t>державної</a:t>
            </a:r>
            <a:r>
              <a:rPr lang="ru-RU" sz="2000" dirty="0"/>
              <a:t> </a:t>
            </a:r>
            <a:r>
              <a:rPr lang="ru-RU" sz="2000" dirty="0" err="1"/>
              <a:t>служби</a:t>
            </a:r>
            <a:r>
              <a:rPr lang="ru-RU" sz="2000" dirty="0"/>
              <a:t>, </a:t>
            </a:r>
            <a:r>
              <a:rPr lang="ru-RU" sz="2000" dirty="0" err="1"/>
              <a:t>які</a:t>
            </a:r>
            <a:r>
              <a:rPr lang="ru-RU" sz="2000" dirty="0"/>
              <a:t> набрали </a:t>
            </a:r>
            <a:r>
              <a:rPr lang="ru-RU" sz="2000" dirty="0" err="1"/>
              <a:t>найбільшу</a:t>
            </a:r>
            <a:r>
              <a:rPr lang="ru-RU" sz="2000" dirty="0"/>
              <a:t> </a:t>
            </a:r>
            <a:r>
              <a:rPr lang="ru-RU" sz="2000" dirty="0" err="1"/>
              <a:t>загальну</a:t>
            </a:r>
            <a:r>
              <a:rPr lang="ru-RU" sz="2000" dirty="0"/>
              <a:t> </a:t>
            </a:r>
            <a:r>
              <a:rPr lang="ru-RU" sz="2000" dirty="0" err="1"/>
              <a:t>кількість</a:t>
            </a:r>
            <a:r>
              <a:rPr lang="ru-RU" sz="2000" dirty="0"/>
              <a:t> </a:t>
            </a:r>
            <a:r>
              <a:rPr lang="ru-RU" sz="2000" dirty="0" err="1"/>
              <a:t>балів</a:t>
            </a:r>
            <a:r>
              <a:rPr lang="ru-RU" sz="2000" dirty="0"/>
              <a:t> за результатами </a:t>
            </a:r>
            <a:r>
              <a:rPr lang="ru-RU" sz="2000" dirty="0" err="1"/>
              <a:t>складання</a:t>
            </a:r>
            <a:r>
              <a:rPr lang="ru-RU" sz="2000" dirty="0"/>
              <a:t> </a:t>
            </a:r>
            <a:r>
              <a:rPr lang="ru-RU" sz="2000" dirty="0" err="1"/>
              <a:t>загального</a:t>
            </a:r>
            <a:r>
              <a:rPr lang="ru-RU" sz="2000" dirty="0"/>
              <a:t> рейтингу </a:t>
            </a:r>
            <a:r>
              <a:rPr lang="ru-RU" sz="2000" dirty="0" err="1"/>
              <a:t>кандидатів</a:t>
            </a:r>
            <a:r>
              <a:rPr lang="ru-RU" sz="2000" dirty="0"/>
              <a:t> (не </a:t>
            </a:r>
            <a:r>
              <a:rPr lang="ru-RU" sz="2000" dirty="0" err="1"/>
              <a:t>більше</a:t>
            </a:r>
            <a:r>
              <a:rPr lang="ru-RU" sz="2000" dirty="0"/>
              <a:t> </a:t>
            </a:r>
            <a:r>
              <a:rPr lang="ru-RU" sz="2000" dirty="0" err="1"/>
              <a:t>трьох</a:t>
            </a:r>
            <a:r>
              <a:rPr lang="ru-RU" sz="2000" dirty="0"/>
              <a:t> на одну </a:t>
            </a:r>
            <a:r>
              <a:rPr lang="ru-RU" sz="2000" dirty="0" smtClean="0"/>
              <a:t>посаду) для </a:t>
            </a:r>
            <a:r>
              <a:rPr lang="ru-RU" sz="2000" dirty="0" err="1"/>
              <a:t>вибору</a:t>
            </a:r>
            <a:r>
              <a:rPr lang="ru-RU" sz="2000" dirty="0"/>
              <a:t> </a:t>
            </a:r>
            <a:r>
              <a:rPr lang="ru-RU" sz="2000" dirty="0" err="1"/>
              <a:t>суб’єктом</a:t>
            </a:r>
            <a:r>
              <a:rPr lang="ru-RU" sz="2000" dirty="0"/>
              <a:t> </a:t>
            </a:r>
            <a:r>
              <a:rPr lang="ru-RU" sz="2000" dirty="0" err="1"/>
              <a:t>призначення</a:t>
            </a:r>
            <a:r>
              <a:rPr lang="ru-RU" sz="2000" dirty="0"/>
              <a:t> </a:t>
            </a:r>
            <a:r>
              <a:rPr lang="ru-RU" sz="2000" dirty="0" err="1"/>
              <a:t>або</a:t>
            </a:r>
            <a:r>
              <a:rPr lang="ru-RU" sz="2000" dirty="0"/>
              <a:t> </a:t>
            </a:r>
            <a:r>
              <a:rPr lang="ru-RU" sz="2000" dirty="0" err="1"/>
              <a:t>керівником</a:t>
            </a:r>
            <a:r>
              <a:rPr lang="ru-RU" sz="2000" dirty="0"/>
              <a:t> </a:t>
            </a:r>
            <a:r>
              <a:rPr lang="ru-RU" sz="2000" dirty="0" err="1"/>
              <a:t>державної</a:t>
            </a:r>
            <a:r>
              <a:rPr lang="ru-RU" sz="2000" dirty="0"/>
              <a:t> </a:t>
            </a:r>
            <a:r>
              <a:rPr lang="ru-RU" sz="2000" dirty="0" err="1"/>
              <a:t>служби</a:t>
            </a:r>
            <a:r>
              <a:rPr lang="ru-RU" sz="2000" dirty="0"/>
              <a:t> </a:t>
            </a:r>
            <a:r>
              <a:rPr lang="ru-RU" sz="2000" dirty="0" err="1"/>
              <a:t>переможця</a:t>
            </a:r>
            <a:r>
              <a:rPr lang="ru-RU" sz="2000" dirty="0"/>
              <a:t> конкурсу.ст.28</a:t>
            </a:r>
            <a:endParaRPr lang="uk-UA" sz="2000" dirty="0"/>
          </a:p>
        </p:txBody>
      </p:sp>
      <p:pic>
        <p:nvPicPr>
          <p:cNvPr id="5" name="Рисунок 4"/>
          <p:cNvPicPr>
            <a:picLocks noChangeAspect="1"/>
          </p:cNvPicPr>
          <p:nvPr/>
        </p:nvPicPr>
        <p:blipFill>
          <a:blip r:embed="rId2"/>
          <a:stretch>
            <a:fillRect/>
          </a:stretch>
        </p:blipFill>
        <p:spPr>
          <a:xfrm>
            <a:off x="4647057" y="3768375"/>
            <a:ext cx="2036240" cy="182896"/>
          </a:xfrm>
          <a:prstGeom prst="rect">
            <a:avLst/>
          </a:prstGeom>
        </p:spPr>
      </p:pic>
    </p:spTree>
    <p:extLst>
      <p:ext uri="{BB962C8B-B14F-4D97-AF65-F5344CB8AC3E}">
        <p14:creationId xmlns:p14="http://schemas.microsoft.com/office/powerpoint/2010/main" val="2857861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n>
                  <a:solidFill>
                    <a:srgbClr val="C00000"/>
                  </a:solidFill>
                </a:ln>
                <a:solidFill>
                  <a:srgbClr val="C00000"/>
                </a:solidFill>
                <a:effectLst>
                  <a:glow rad="139700">
                    <a:schemeClr val="accent2">
                      <a:satMod val="175000"/>
                      <a:alpha val="40000"/>
                    </a:schemeClr>
                  </a:glow>
                </a:effectLst>
              </a:rPr>
              <a:t>ЗВЕРНІТЬ УВАГУ!</a:t>
            </a:r>
            <a:endParaRPr lang="uk-UA" dirty="0">
              <a:ln>
                <a:solidFill>
                  <a:srgbClr val="C00000"/>
                </a:solidFill>
              </a:ln>
              <a:solidFill>
                <a:srgbClr val="C00000"/>
              </a:solidFill>
              <a:effectLst>
                <a:glow rad="139700">
                  <a:schemeClr val="accent2">
                    <a:satMod val="175000"/>
                    <a:alpha val="40000"/>
                  </a:schemeClr>
                </a:glow>
              </a:effectLst>
            </a:endParaRPr>
          </a:p>
        </p:txBody>
      </p:sp>
      <p:sp>
        <p:nvSpPr>
          <p:cNvPr id="3" name="Текст 2"/>
          <p:cNvSpPr>
            <a:spLocks noGrp="1"/>
          </p:cNvSpPr>
          <p:nvPr>
            <p:ph type="body" idx="1"/>
          </p:nvPr>
        </p:nvSpPr>
        <p:spPr>
          <a:ln w="28575">
            <a:solidFill>
              <a:srgbClr val="0070C0"/>
            </a:solidFill>
          </a:ln>
        </p:spPr>
        <p:txBody>
          <a:bodyPr>
            <a:normAutofit/>
          </a:bodyPr>
          <a:lstStyle/>
          <a:p>
            <a:r>
              <a:rPr lang="uk-UA" sz="2400" dirty="0" smtClean="0">
                <a:solidFill>
                  <a:srgbClr val="0070C0"/>
                </a:solidFill>
              </a:rPr>
              <a:t>Постанова Головного державного санітарного лікаря України «Про затвердження протиепідемічних заходів під час проведення конкурсу на зайняття посад державної служби в Центрі оцінювання кандидатів на зайняття посад державної служби та в державних органах, в яких проводиться конкурс на зайняття посад державної служби, на період дії карантину, установленого з метою запобігання поширенню на території України гострої респіраторної хвороби COVID-19, спричиненої </a:t>
            </a:r>
            <a:r>
              <a:rPr lang="uk-UA" sz="2400" dirty="0" err="1" smtClean="0">
                <a:solidFill>
                  <a:srgbClr val="0070C0"/>
                </a:solidFill>
              </a:rPr>
              <a:t>коронавірусом</a:t>
            </a:r>
            <a:r>
              <a:rPr lang="uk-UA" sz="2400" dirty="0" smtClean="0">
                <a:solidFill>
                  <a:srgbClr val="0070C0"/>
                </a:solidFill>
              </a:rPr>
              <a:t> SARS-CoV-2» від 05.01.2021 №1. </a:t>
            </a:r>
          </a:p>
          <a:p>
            <a:r>
              <a:rPr lang="uk-UA" dirty="0" smtClean="0">
                <a:solidFill>
                  <a:srgbClr val="0070C0"/>
                </a:solidFill>
                <a:effectLst>
                  <a:glow rad="139700">
                    <a:schemeClr val="accent2">
                      <a:satMod val="175000"/>
                      <a:alpha val="40000"/>
                    </a:schemeClr>
                  </a:glow>
                </a:effectLst>
              </a:rPr>
              <a:t>Відповідальність про виконання протиепідемічних заходів покладається на керівника державної служби державного органу, в якому проводиться конкурс.</a:t>
            </a:r>
            <a:endParaRPr lang="uk-UA" dirty="0">
              <a:solidFill>
                <a:srgbClr val="0070C0"/>
              </a:solidFill>
              <a:effectLst>
                <a:glow rad="139700">
                  <a:schemeClr val="accent2">
                    <a:satMod val="175000"/>
                    <a:alpha val="40000"/>
                  </a:schemeClr>
                </a:glow>
              </a:effectLst>
            </a:endParaRPr>
          </a:p>
        </p:txBody>
      </p:sp>
    </p:spTree>
    <p:extLst>
      <p:ext uri="{BB962C8B-B14F-4D97-AF65-F5344CB8AC3E}">
        <p14:creationId xmlns:p14="http://schemas.microsoft.com/office/powerpoint/2010/main" val="1750093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3DD0B4"/>
            </a:gs>
            <a:gs pos="100000">
              <a:srgbClr val="5091CE"/>
            </a:gs>
          </a:gsLst>
          <a:path path="circle">
            <a:fillToRect t="100000" r="100000"/>
          </a:path>
          <a:tileRect l="-100000" b="-100000"/>
        </a:gradFill>
        <a:effectLst/>
      </p:bgPr>
    </p:bg>
    <p:spTree>
      <p:nvGrpSpPr>
        <p:cNvPr id="1" name="Shape 233"/>
        <p:cNvGrpSpPr/>
        <p:nvPr/>
      </p:nvGrpSpPr>
      <p:grpSpPr>
        <a:xfrm>
          <a:off x="0" y="0"/>
          <a:ext cx="0" cy="0"/>
          <a:chOff x="0" y="0"/>
          <a:chExt cx="0" cy="0"/>
        </a:xfrm>
      </p:grpSpPr>
      <p:cxnSp>
        <p:nvCxnSpPr>
          <p:cNvPr id="234" name="Google Shape;234;p10"/>
          <p:cNvCxnSpPr/>
          <p:nvPr/>
        </p:nvCxnSpPr>
        <p:spPr>
          <a:xfrm>
            <a:off x="2254407" y="1037759"/>
            <a:ext cx="7683187" cy="0"/>
          </a:xfrm>
          <a:prstGeom prst="straightConnector1">
            <a:avLst/>
          </a:prstGeom>
          <a:noFill/>
          <a:ln w="50800" cap="rnd" cmpd="sng">
            <a:solidFill>
              <a:schemeClr val="lt1"/>
            </a:solidFill>
            <a:prstDash val="solid"/>
            <a:miter lim="800000"/>
            <a:headEnd type="none" w="sm" len="sm"/>
            <a:tailEnd type="none" w="sm" len="sm"/>
          </a:ln>
        </p:spPr>
      </p:cxnSp>
      <p:sp>
        <p:nvSpPr>
          <p:cNvPr id="235" name="Google Shape;235;p10"/>
          <p:cNvSpPr txBox="1"/>
          <p:nvPr/>
        </p:nvSpPr>
        <p:spPr>
          <a:xfrm>
            <a:off x="9937593" y="806926"/>
            <a:ext cx="2197100"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uk-UA" sz="2400" b="1" dirty="0" smtClean="0">
                <a:solidFill>
                  <a:schemeClr val="lt1"/>
                </a:solidFill>
                <a:latin typeface="Century Gothic"/>
                <a:ea typeface="Century Gothic"/>
                <a:cs typeface="Century Gothic"/>
                <a:sym typeface="Century Gothic"/>
              </a:rPr>
              <a:t>16</a:t>
            </a:r>
            <a:r>
              <a:rPr lang="en-US" sz="2400" b="1" dirty="0" smtClean="0">
                <a:solidFill>
                  <a:schemeClr val="lt1"/>
                </a:solidFill>
                <a:latin typeface="Century Gothic"/>
                <a:ea typeface="Century Gothic"/>
                <a:cs typeface="Century Gothic"/>
                <a:sym typeface="Century Gothic"/>
              </a:rPr>
              <a:t>/0</a:t>
            </a:r>
            <a:r>
              <a:rPr lang="uk-UA" sz="2400" b="1" dirty="0" smtClean="0">
                <a:solidFill>
                  <a:schemeClr val="lt1"/>
                </a:solidFill>
                <a:latin typeface="Century Gothic"/>
                <a:ea typeface="Century Gothic"/>
                <a:cs typeface="Century Gothic"/>
                <a:sym typeface="Century Gothic"/>
              </a:rPr>
              <a:t>3</a:t>
            </a:r>
            <a:r>
              <a:rPr lang="en-US" sz="2400" b="1" dirty="0" smtClean="0">
                <a:solidFill>
                  <a:schemeClr val="lt1"/>
                </a:solidFill>
                <a:latin typeface="Century Gothic"/>
                <a:ea typeface="Century Gothic"/>
                <a:cs typeface="Century Gothic"/>
                <a:sym typeface="Century Gothic"/>
              </a:rPr>
              <a:t>/202</a:t>
            </a:r>
            <a:r>
              <a:rPr lang="uk-UA" sz="2400" b="1" dirty="0" smtClean="0">
                <a:solidFill>
                  <a:schemeClr val="lt1"/>
                </a:solidFill>
                <a:latin typeface="Century Gothic"/>
                <a:ea typeface="Century Gothic"/>
                <a:cs typeface="Century Gothic"/>
                <a:sym typeface="Century Gothic"/>
              </a:rPr>
              <a:t>1</a:t>
            </a:r>
            <a:endParaRPr sz="2400" b="1" dirty="0">
              <a:solidFill>
                <a:schemeClr val="lt1"/>
              </a:solidFill>
              <a:latin typeface="Century Gothic"/>
              <a:ea typeface="Century Gothic"/>
              <a:cs typeface="Century Gothic"/>
              <a:sym typeface="Century Gothic"/>
            </a:endParaRPr>
          </a:p>
        </p:txBody>
      </p:sp>
      <p:sp>
        <p:nvSpPr>
          <p:cNvPr id="236" name="Google Shape;236;p10"/>
          <p:cNvSpPr txBox="1"/>
          <p:nvPr/>
        </p:nvSpPr>
        <p:spPr>
          <a:xfrm>
            <a:off x="586501" y="2798035"/>
            <a:ext cx="10449642" cy="124649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7500" b="1" dirty="0">
                <a:solidFill>
                  <a:srgbClr val="002060"/>
                </a:solidFill>
                <a:latin typeface="Century Gothic"/>
                <a:ea typeface="Century Gothic"/>
                <a:cs typeface="Century Gothic"/>
                <a:sym typeface="Century Gothic"/>
              </a:rPr>
              <a:t>ДЯКУЮ ЗА УВАГУ!</a:t>
            </a:r>
            <a:endParaRPr sz="7500" b="1" dirty="0">
              <a:solidFill>
                <a:srgbClr val="002060"/>
              </a:solidFill>
              <a:latin typeface="Century Gothic"/>
              <a:ea typeface="Century Gothic"/>
              <a:cs typeface="Century Gothic"/>
              <a:sym typeface="Century Gothic"/>
            </a:endParaRPr>
          </a:p>
        </p:txBody>
      </p:sp>
      <p:pic>
        <p:nvPicPr>
          <p:cNvPr id="239" name="Google Shape;239;p10"/>
          <p:cNvPicPr preferRelativeResize="0"/>
          <p:nvPr/>
        </p:nvPicPr>
        <p:blipFill rotWithShape="1">
          <a:blip r:embed="rId3">
            <a:alphaModFix/>
          </a:blip>
          <a:srcRect/>
          <a:stretch/>
        </p:blipFill>
        <p:spPr>
          <a:xfrm>
            <a:off x="101558" y="279793"/>
            <a:ext cx="2029317" cy="1032493"/>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9"/>
          <p:cNvSpPr txBox="1"/>
          <p:nvPr/>
        </p:nvSpPr>
        <p:spPr>
          <a:xfrm>
            <a:off x="728246" y="2264735"/>
            <a:ext cx="3739528" cy="13233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uk-UA" sz="4000" dirty="0" smtClean="0">
                <a:solidFill>
                  <a:schemeClr val="dk1"/>
                </a:solidFill>
                <a:latin typeface="Century Gothic"/>
                <a:ea typeface="Century Gothic"/>
                <a:cs typeface="Century Gothic"/>
                <a:sym typeface="Century Gothic"/>
              </a:rPr>
              <a:t>Нормативна база </a:t>
            </a:r>
            <a:endParaRPr sz="4000" b="1" dirty="0">
              <a:solidFill>
                <a:schemeClr val="dk1"/>
              </a:solidFill>
              <a:latin typeface="Century Gothic"/>
              <a:ea typeface="Century Gothic"/>
              <a:cs typeface="Century Gothic"/>
              <a:sym typeface="Century Gothic"/>
            </a:endParaRPr>
          </a:p>
        </p:txBody>
      </p:sp>
      <p:sp>
        <p:nvSpPr>
          <p:cNvPr id="216" name="Google Shape;216;p9"/>
          <p:cNvSpPr/>
          <p:nvPr/>
        </p:nvSpPr>
        <p:spPr>
          <a:xfrm>
            <a:off x="1580099" y="3749571"/>
            <a:ext cx="2035822" cy="181898"/>
          </a:xfrm>
          <a:prstGeom prst="rect">
            <a:avLst/>
          </a:prstGeom>
          <a:gradFill>
            <a:gsLst>
              <a:gs pos="0">
                <a:srgbClr val="3DD0B4"/>
              </a:gs>
              <a:gs pos="100000">
                <a:srgbClr val="5091CE"/>
              </a:gs>
            </a:gsLst>
            <a:path path="circle">
              <a:fillToRect l="100000" b="100000"/>
            </a:path>
            <a:tileRect t="-100000" r="-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7" name="Google Shape;217;p9"/>
          <p:cNvSpPr/>
          <p:nvPr/>
        </p:nvSpPr>
        <p:spPr>
          <a:xfrm>
            <a:off x="4965405" y="354895"/>
            <a:ext cx="3317358" cy="2962464"/>
          </a:xfrm>
          <a:prstGeom prst="rect">
            <a:avLst/>
          </a:prstGeom>
          <a:noFill/>
          <a:ln w="69850" cap="flat" cmpd="sng">
            <a:solidFill>
              <a:srgbClr val="5091C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8" name="Google Shape;218;p9"/>
          <p:cNvSpPr/>
          <p:nvPr/>
        </p:nvSpPr>
        <p:spPr>
          <a:xfrm>
            <a:off x="8552121" y="384474"/>
            <a:ext cx="3317358" cy="2962464"/>
          </a:xfrm>
          <a:prstGeom prst="rect">
            <a:avLst/>
          </a:prstGeom>
          <a:noFill/>
          <a:ln w="69850" cap="flat" cmpd="sng">
            <a:solidFill>
              <a:srgbClr val="5091C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9" name="Google Shape;219;p9"/>
          <p:cNvSpPr/>
          <p:nvPr/>
        </p:nvSpPr>
        <p:spPr>
          <a:xfrm>
            <a:off x="4965405" y="3561593"/>
            <a:ext cx="3317358" cy="2962464"/>
          </a:xfrm>
          <a:prstGeom prst="rect">
            <a:avLst/>
          </a:prstGeom>
          <a:noFill/>
          <a:ln w="69850" cap="flat" cmpd="sng">
            <a:solidFill>
              <a:srgbClr val="5091C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0" name="Google Shape;220;p9"/>
          <p:cNvSpPr/>
          <p:nvPr/>
        </p:nvSpPr>
        <p:spPr>
          <a:xfrm>
            <a:off x="8552121" y="3561593"/>
            <a:ext cx="3317358" cy="2962464"/>
          </a:xfrm>
          <a:prstGeom prst="rect">
            <a:avLst/>
          </a:prstGeom>
          <a:noFill/>
          <a:ln w="69850" cap="flat" cmpd="sng">
            <a:solidFill>
              <a:srgbClr val="5091C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5" name="Google Shape;225;p9"/>
          <p:cNvSpPr txBox="1"/>
          <p:nvPr/>
        </p:nvSpPr>
        <p:spPr>
          <a:xfrm>
            <a:off x="5218743" y="1350844"/>
            <a:ext cx="2810681" cy="1261844"/>
          </a:xfrm>
          <a:prstGeom prst="rect">
            <a:avLst/>
          </a:prstGeom>
          <a:noFill/>
          <a:ln>
            <a:noFill/>
          </a:ln>
        </p:spPr>
        <p:txBody>
          <a:bodyPr spcFirstLastPara="1" wrap="square" lIns="91425" tIns="45700" rIns="91425" bIns="45700" anchor="t" anchorCtr="0">
            <a:spAutoFit/>
          </a:bodyPr>
          <a:lstStyle/>
          <a:p>
            <a:pPr lvl="0" algn="ctr"/>
            <a:r>
              <a:rPr lang="ru-RU" sz="1900" dirty="0">
                <a:solidFill>
                  <a:schemeClr val="tx1">
                    <a:lumMod val="85000"/>
                    <a:lumOff val="15000"/>
                  </a:schemeClr>
                </a:solidFill>
                <a:latin typeface="Calibri"/>
                <a:ea typeface="Calibri"/>
                <a:cs typeface="Calibri"/>
                <a:sym typeface="Calibri"/>
              </a:rPr>
              <a:t>ЗАКОН УКРАЇНИ</a:t>
            </a:r>
          </a:p>
          <a:p>
            <a:pPr lvl="0" algn="ctr"/>
            <a:r>
              <a:rPr lang="ru-RU" sz="1900" dirty="0" smtClean="0">
                <a:solidFill>
                  <a:schemeClr val="tx1">
                    <a:lumMod val="85000"/>
                    <a:lumOff val="15000"/>
                  </a:schemeClr>
                </a:solidFill>
                <a:latin typeface="Calibri"/>
                <a:ea typeface="Calibri"/>
                <a:cs typeface="Calibri"/>
                <a:sym typeface="Calibri"/>
              </a:rPr>
              <a:t>«Про </a:t>
            </a:r>
            <a:r>
              <a:rPr lang="ru-RU" sz="1900" dirty="0" err="1">
                <a:solidFill>
                  <a:schemeClr val="tx1">
                    <a:lumMod val="85000"/>
                    <a:lumOff val="15000"/>
                  </a:schemeClr>
                </a:solidFill>
                <a:latin typeface="Calibri"/>
                <a:ea typeface="Calibri"/>
                <a:cs typeface="Calibri"/>
                <a:sym typeface="Calibri"/>
              </a:rPr>
              <a:t>державну</a:t>
            </a:r>
            <a:r>
              <a:rPr lang="ru-RU" sz="1900" dirty="0">
                <a:solidFill>
                  <a:schemeClr val="tx1">
                    <a:lumMod val="85000"/>
                    <a:lumOff val="15000"/>
                  </a:schemeClr>
                </a:solidFill>
                <a:latin typeface="Calibri"/>
                <a:ea typeface="Calibri"/>
                <a:cs typeface="Calibri"/>
                <a:sym typeface="Calibri"/>
              </a:rPr>
              <a:t> службу» </a:t>
            </a:r>
            <a:r>
              <a:rPr lang="ru-RU" sz="1900" dirty="0" err="1" smtClean="0">
                <a:solidFill>
                  <a:schemeClr val="tx1">
                    <a:lumMod val="85000"/>
                    <a:lumOff val="15000"/>
                  </a:schemeClr>
                </a:solidFill>
                <a:latin typeface="Calibri"/>
                <a:ea typeface="Calibri"/>
                <a:cs typeface="Calibri"/>
                <a:sym typeface="Calibri"/>
              </a:rPr>
              <a:t>від</a:t>
            </a:r>
            <a:r>
              <a:rPr lang="ru-RU" sz="1900" dirty="0" smtClean="0">
                <a:solidFill>
                  <a:schemeClr val="tx1">
                    <a:lumMod val="85000"/>
                    <a:lumOff val="15000"/>
                  </a:schemeClr>
                </a:solidFill>
                <a:latin typeface="Calibri"/>
                <a:ea typeface="Calibri"/>
                <a:cs typeface="Calibri"/>
                <a:sym typeface="Calibri"/>
              </a:rPr>
              <a:t> 10 </a:t>
            </a:r>
            <a:r>
              <a:rPr lang="ru-RU" sz="1900" dirty="0" err="1">
                <a:solidFill>
                  <a:schemeClr val="tx1">
                    <a:lumMod val="85000"/>
                    <a:lumOff val="15000"/>
                  </a:schemeClr>
                </a:solidFill>
                <a:latin typeface="Calibri"/>
                <a:ea typeface="Calibri"/>
                <a:cs typeface="Calibri"/>
                <a:sym typeface="Calibri"/>
              </a:rPr>
              <a:t>грудня</a:t>
            </a:r>
            <a:r>
              <a:rPr lang="ru-RU" sz="1900" dirty="0">
                <a:solidFill>
                  <a:schemeClr val="tx1">
                    <a:lumMod val="85000"/>
                    <a:lumOff val="15000"/>
                  </a:schemeClr>
                </a:solidFill>
                <a:latin typeface="Calibri"/>
                <a:ea typeface="Calibri"/>
                <a:cs typeface="Calibri"/>
                <a:sym typeface="Calibri"/>
              </a:rPr>
              <a:t> 2015 року</a:t>
            </a:r>
          </a:p>
          <a:p>
            <a:pPr lvl="0" algn="ctr"/>
            <a:r>
              <a:rPr lang="ru-RU" sz="1900" dirty="0">
                <a:solidFill>
                  <a:schemeClr val="tx1">
                    <a:lumMod val="85000"/>
                    <a:lumOff val="15000"/>
                  </a:schemeClr>
                </a:solidFill>
                <a:latin typeface="Calibri"/>
                <a:ea typeface="Calibri"/>
                <a:cs typeface="Calibri"/>
                <a:sym typeface="Calibri"/>
              </a:rPr>
              <a:t>№ 889-VIII</a:t>
            </a:r>
            <a:endParaRPr sz="1900" b="1" dirty="0">
              <a:solidFill>
                <a:schemeClr val="tx1">
                  <a:lumMod val="85000"/>
                  <a:lumOff val="15000"/>
                </a:schemeClr>
              </a:solidFill>
              <a:latin typeface="Century Gothic"/>
              <a:ea typeface="Century Gothic"/>
              <a:cs typeface="Century Gothic"/>
              <a:sym typeface="Century Gothic"/>
            </a:endParaRPr>
          </a:p>
        </p:txBody>
      </p:sp>
      <p:sp>
        <p:nvSpPr>
          <p:cNvPr id="226" name="Google Shape;226;p9"/>
          <p:cNvSpPr txBox="1"/>
          <p:nvPr/>
        </p:nvSpPr>
        <p:spPr>
          <a:xfrm>
            <a:off x="8554580" y="581403"/>
            <a:ext cx="3317357" cy="2585283"/>
          </a:xfrm>
          <a:prstGeom prst="rect">
            <a:avLst/>
          </a:prstGeom>
          <a:noFill/>
          <a:ln>
            <a:noFill/>
          </a:ln>
        </p:spPr>
        <p:txBody>
          <a:bodyPr spcFirstLastPara="1" wrap="square" lIns="91425" tIns="45700" rIns="91425" bIns="45700" anchor="t" anchorCtr="0">
            <a:spAutoFit/>
          </a:bodyPr>
          <a:lstStyle/>
          <a:p>
            <a:pPr lvl="0" algn="ctr"/>
            <a:r>
              <a:rPr lang="uk-UA" sz="1800" dirty="0" smtClean="0">
                <a:solidFill>
                  <a:schemeClr val="tx1">
                    <a:lumMod val="85000"/>
                    <a:lumOff val="15000"/>
                  </a:schemeClr>
                </a:solidFill>
                <a:latin typeface="Calibri"/>
                <a:ea typeface="Calibri"/>
                <a:cs typeface="Calibri"/>
                <a:sym typeface="Calibri"/>
              </a:rPr>
              <a:t>ЗАКОН УКРАЇНИ</a:t>
            </a:r>
          </a:p>
          <a:p>
            <a:pPr lvl="0" algn="ctr"/>
            <a:r>
              <a:rPr lang="uk-UA" sz="1800" dirty="0" smtClean="0">
                <a:solidFill>
                  <a:schemeClr val="tx1">
                    <a:lumMod val="85000"/>
                    <a:lumOff val="15000"/>
                  </a:schemeClr>
                </a:solidFill>
                <a:latin typeface="Calibri"/>
                <a:ea typeface="Calibri"/>
                <a:cs typeface="Calibri"/>
                <a:sym typeface="Calibri"/>
              </a:rPr>
              <a:t>«Про внесення змін до деяких законів України щодо відновлення проведення конкурсів на зайняття посад державної служби та інших питань державної служби»</a:t>
            </a:r>
          </a:p>
          <a:p>
            <a:pPr lvl="0" algn="ctr"/>
            <a:r>
              <a:rPr lang="uk-UA" sz="1800" dirty="0" smtClean="0">
                <a:solidFill>
                  <a:schemeClr val="tx1">
                    <a:lumMod val="85000"/>
                    <a:lumOff val="15000"/>
                  </a:schemeClr>
                </a:solidFill>
                <a:latin typeface="Calibri"/>
                <a:ea typeface="Century Gothic"/>
                <a:cs typeface="Century Gothic"/>
                <a:sym typeface="Calibri"/>
              </a:rPr>
              <a:t>від </a:t>
            </a:r>
            <a:r>
              <a:rPr lang="ru-RU" sz="1800" dirty="0">
                <a:solidFill>
                  <a:schemeClr val="tx1">
                    <a:lumMod val="85000"/>
                    <a:lumOff val="15000"/>
                  </a:schemeClr>
                </a:solidFill>
                <a:latin typeface="Calibri"/>
                <a:ea typeface="Century Gothic"/>
                <a:cs typeface="Century Gothic"/>
                <a:sym typeface="Calibri"/>
              </a:rPr>
              <a:t>23 лютого 2021 року</a:t>
            </a:r>
          </a:p>
          <a:p>
            <a:pPr lvl="0" algn="ctr"/>
            <a:r>
              <a:rPr lang="ru-RU" sz="1800" dirty="0">
                <a:solidFill>
                  <a:schemeClr val="tx1">
                    <a:lumMod val="85000"/>
                    <a:lumOff val="15000"/>
                  </a:schemeClr>
                </a:solidFill>
                <a:latin typeface="Calibri"/>
                <a:ea typeface="Century Gothic"/>
                <a:cs typeface="Century Gothic"/>
                <a:sym typeface="Calibri"/>
              </a:rPr>
              <a:t>№ 1285-IX</a:t>
            </a:r>
            <a:endParaRPr lang="uk-UA" sz="4800" dirty="0">
              <a:solidFill>
                <a:schemeClr val="tx1">
                  <a:lumMod val="85000"/>
                  <a:lumOff val="15000"/>
                </a:schemeClr>
              </a:solidFill>
              <a:latin typeface="Century Gothic"/>
              <a:ea typeface="Century Gothic"/>
              <a:cs typeface="Century Gothic"/>
              <a:sym typeface="Century Gothic"/>
            </a:endParaRPr>
          </a:p>
        </p:txBody>
      </p:sp>
      <p:sp>
        <p:nvSpPr>
          <p:cNvPr id="227" name="Google Shape;227;p9"/>
          <p:cNvSpPr txBox="1"/>
          <p:nvPr/>
        </p:nvSpPr>
        <p:spPr>
          <a:xfrm>
            <a:off x="5089451" y="3749571"/>
            <a:ext cx="3069264" cy="2031285"/>
          </a:xfrm>
          <a:prstGeom prst="rect">
            <a:avLst/>
          </a:prstGeom>
          <a:noFill/>
          <a:ln>
            <a:noFill/>
          </a:ln>
        </p:spPr>
        <p:txBody>
          <a:bodyPr spcFirstLastPara="1" wrap="square" lIns="91425" tIns="45700" rIns="91425" bIns="45700" anchor="t" anchorCtr="0">
            <a:spAutoFit/>
          </a:bodyPr>
          <a:lstStyle/>
          <a:p>
            <a:pPr lvl="0" algn="ctr"/>
            <a:r>
              <a:rPr lang="ru-RU" sz="1800" dirty="0">
                <a:solidFill>
                  <a:schemeClr val="tx1">
                    <a:lumMod val="85000"/>
                    <a:lumOff val="15000"/>
                  </a:schemeClr>
                </a:solidFill>
                <a:latin typeface="Calibri"/>
                <a:ea typeface="Calibri"/>
                <a:cs typeface="Calibri"/>
                <a:sym typeface="Calibri"/>
              </a:rPr>
              <a:t>ПОРЯДОК</a:t>
            </a:r>
          </a:p>
          <a:p>
            <a:pPr lvl="0" algn="ctr"/>
            <a:r>
              <a:rPr lang="ru-RU" sz="1800" dirty="0" err="1">
                <a:solidFill>
                  <a:schemeClr val="tx1">
                    <a:lumMod val="85000"/>
                    <a:lumOff val="15000"/>
                  </a:schemeClr>
                </a:solidFill>
                <a:latin typeface="Calibri"/>
                <a:ea typeface="Calibri"/>
                <a:cs typeface="Calibri"/>
                <a:sym typeface="Calibri"/>
              </a:rPr>
              <a:t>проведення</a:t>
            </a:r>
            <a:r>
              <a:rPr lang="ru-RU" sz="1800" dirty="0">
                <a:solidFill>
                  <a:schemeClr val="tx1">
                    <a:lumMod val="85000"/>
                    <a:lumOff val="15000"/>
                  </a:schemeClr>
                </a:solidFill>
                <a:latin typeface="Calibri"/>
                <a:ea typeface="Calibri"/>
                <a:cs typeface="Calibri"/>
                <a:sym typeface="Calibri"/>
              </a:rPr>
              <a:t> конкурсу на </a:t>
            </a:r>
            <a:r>
              <a:rPr lang="ru-RU" sz="1800" dirty="0" err="1">
                <a:solidFill>
                  <a:schemeClr val="tx1">
                    <a:lumMod val="85000"/>
                    <a:lumOff val="15000"/>
                  </a:schemeClr>
                </a:solidFill>
                <a:latin typeface="Calibri"/>
                <a:ea typeface="Calibri"/>
                <a:cs typeface="Calibri"/>
                <a:sym typeface="Calibri"/>
              </a:rPr>
              <a:t>зайняття</a:t>
            </a:r>
            <a:r>
              <a:rPr lang="ru-RU" sz="1800" dirty="0">
                <a:solidFill>
                  <a:schemeClr val="tx1">
                    <a:lumMod val="85000"/>
                    <a:lumOff val="15000"/>
                  </a:schemeClr>
                </a:solidFill>
                <a:latin typeface="Calibri"/>
                <a:ea typeface="Calibri"/>
                <a:cs typeface="Calibri"/>
                <a:sym typeface="Calibri"/>
              </a:rPr>
              <a:t> посад </a:t>
            </a:r>
            <a:r>
              <a:rPr lang="ru-RU" sz="1800" dirty="0" err="1">
                <a:solidFill>
                  <a:schemeClr val="tx1">
                    <a:lumMod val="85000"/>
                    <a:lumOff val="15000"/>
                  </a:schemeClr>
                </a:solidFill>
                <a:latin typeface="Calibri"/>
                <a:ea typeface="Calibri"/>
                <a:cs typeface="Calibri"/>
                <a:sym typeface="Calibri"/>
              </a:rPr>
              <a:t>державної</a:t>
            </a:r>
            <a:r>
              <a:rPr lang="ru-RU" sz="1800" dirty="0">
                <a:solidFill>
                  <a:schemeClr val="tx1">
                    <a:lumMod val="85000"/>
                    <a:lumOff val="15000"/>
                  </a:schemeClr>
                </a:solidFill>
                <a:latin typeface="Calibri"/>
                <a:ea typeface="Calibri"/>
                <a:cs typeface="Calibri"/>
                <a:sym typeface="Calibri"/>
              </a:rPr>
              <a:t> </a:t>
            </a:r>
            <a:r>
              <a:rPr lang="ru-RU" sz="1800" dirty="0" err="1" smtClean="0">
                <a:solidFill>
                  <a:schemeClr val="tx1">
                    <a:lumMod val="85000"/>
                    <a:lumOff val="15000"/>
                  </a:schemeClr>
                </a:solidFill>
                <a:latin typeface="Calibri"/>
                <a:ea typeface="Calibri"/>
                <a:cs typeface="Calibri"/>
                <a:sym typeface="Calibri"/>
              </a:rPr>
              <a:t>служби</a:t>
            </a:r>
            <a:r>
              <a:rPr lang="ru-RU" sz="1800" dirty="0" smtClean="0">
                <a:solidFill>
                  <a:schemeClr val="tx1">
                    <a:lumMod val="85000"/>
                    <a:lumOff val="15000"/>
                  </a:schemeClr>
                </a:solidFill>
                <a:latin typeface="Calibri"/>
                <a:ea typeface="Calibri"/>
                <a:cs typeface="Calibri"/>
                <a:sym typeface="Calibri"/>
              </a:rPr>
              <a:t>, </a:t>
            </a:r>
            <a:r>
              <a:rPr lang="ru-RU" sz="1800" dirty="0" err="1" smtClean="0">
                <a:solidFill>
                  <a:schemeClr val="tx1">
                    <a:lumMod val="85000"/>
                    <a:lumOff val="15000"/>
                  </a:schemeClr>
                </a:solidFill>
                <a:latin typeface="Calibri"/>
                <a:ea typeface="Calibri"/>
                <a:cs typeface="Calibri"/>
                <a:sym typeface="Calibri"/>
              </a:rPr>
              <a:t>затверджений</a:t>
            </a:r>
            <a:endParaRPr lang="ru-RU" sz="1800" dirty="0">
              <a:solidFill>
                <a:schemeClr val="tx1">
                  <a:lumMod val="85000"/>
                  <a:lumOff val="15000"/>
                </a:schemeClr>
              </a:solidFill>
              <a:latin typeface="Calibri"/>
              <a:ea typeface="Calibri"/>
              <a:cs typeface="Calibri"/>
              <a:sym typeface="Calibri"/>
            </a:endParaRPr>
          </a:p>
          <a:p>
            <a:pPr lvl="0" algn="ctr"/>
            <a:r>
              <a:rPr lang="ru-RU" sz="1800" dirty="0" err="1">
                <a:solidFill>
                  <a:schemeClr val="tx1">
                    <a:lumMod val="85000"/>
                    <a:lumOff val="15000"/>
                  </a:schemeClr>
                </a:solidFill>
                <a:latin typeface="Calibri"/>
                <a:ea typeface="Calibri"/>
                <a:cs typeface="Calibri"/>
                <a:sym typeface="Calibri"/>
              </a:rPr>
              <a:t>постановою</a:t>
            </a:r>
            <a:r>
              <a:rPr lang="ru-RU" sz="1800" dirty="0">
                <a:solidFill>
                  <a:schemeClr val="tx1">
                    <a:lumMod val="85000"/>
                    <a:lumOff val="15000"/>
                  </a:schemeClr>
                </a:solidFill>
                <a:latin typeface="Calibri"/>
                <a:ea typeface="Calibri"/>
                <a:cs typeface="Calibri"/>
                <a:sym typeface="Calibri"/>
              </a:rPr>
              <a:t> </a:t>
            </a:r>
            <a:r>
              <a:rPr lang="ru-RU" sz="1800" dirty="0" err="1">
                <a:solidFill>
                  <a:schemeClr val="tx1">
                    <a:lumMod val="85000"/>
                    <a:lumOff val="15000"/>
                  </a:schemeClr>
                </a:solidFill>
                <a:latin typeface="Calibri"/>
                <a:ea typeface="Calibri"/>
                <a:cs typeface="Calibri"/>
                <a:sym typeface="Calibri"/>
              </a:rPr>
              <a:t>Кабінету</a:t>
            </a:r>
            <a:r>
              <a:rPr lang="ru-RU" sz="1800" dirty="0">
                <a:solidFill>
                  <a:schemeClr val="tx1">
                    <a:lumMod val="85000"/>
                    <a:lumOff val="15000"/>
                  </a:schemeClr>
                </a:solidFill>
                <a:latin typeface="Calibri"/>
                <a:ea typeface="Calibri"/>
                <a:cs typeface="Calibri"/>
                <a:sym typeface="Calibri"/>
              </a:rPr>
              <a:t> </a:t>
            </a:r>
            <a:r>
              <a:rPr lang="ru-RU" sz="1800" dirty="0" err="1">
                <a:solidFill>
                  <a:schemeClr val="tx1">
                    <a:lumMod val="85000"/>
                    <a:lumOff val="15000"/>
                  </a:schemeClr>
                </a:solidFill>
                <a:latin typeface="Calibri"/>
                <a:ea typeface="Calibri"/>
                <a:cs typeface="Calibri"/>
                <a:sym typeface="Calibri"/>
              </a:rPr>
              <a:t>Міністрів</a:t>
            </a:r>
            <a:r>
              <a:rPr lang="ru-RU" sz="1800" dirty="0">
                <a:solidFill>
                  <a:schemeClr val="tx1">
                    <a:lumMod val="85000"/>
                    <a:lumOff val="15000"/>
                  </a:schemeClr>
                </a:solidFill>
                <a:latin typeface="Calibri"/>
                <a:ea typeface="Calibri"/>
                <a:cs typeface="Calibri"/>
                <a:sym typeface="Calibri"/>
              </a:rPr>
              <a:t> України</a:t>
            </a:r>
          </a:p>
          <a:p>
            <a:pPr lvl="0" algn="ctr"/>
            <a:r>
              <a:rPr lang="ru-RU" sz="1800" dirty="0" err="1">
                <a:solidFill>
                  <a:schemeClr val="tx1">
                    <a:lumMod val="85000"/>
                    <a:lumOff val="15000"/>
                  </a:schemeClr>
                </a:solidFill>
                <a:latin typeface="Calibri"/>
                <a:ea typeface="Calibri"/>
                <a:cs typeface="Calibri"/>
                <a:sym typeface="Calibri"/>
              </a:rPr>
              <a:t>від</a:t>
            </a:r>
            <a:r>
              <a:rPr lang="ru-RU" sz="1800" dirty="0">
                <a:solidFill>
                  <a:schemeClr val="tx1">
                    <a:lumMod val="85000"/>
                    <a:lumOff val="15000"/>
                  </a:schemeClr>
                </a:solidFill>
                <a:latin typeface="Calibri"/>
                <a:ea typeface="Calibri"/>
                <a:cs typeface="Calibri"/>
                <a:sym typeface="Calibri"/>
              </a:rPr>
              <a:t> 25 </a:t>
            </a:r>
            <a:r>
              <a:rPr lang="ru-RU" sz="1800" dirty="0" err="1">
                <a:solidFill>
                  <a:schemeClr val="tx1">
                    <a:lumMod val="85000"/>
                    <a:lumOff val="15000"/>
                  </a:schemeClr>
                </a:solidFill>
                <a:latin typeface="Calibri"/>
                <a:ea typeface="Calibri"/>
                <a:cs typeface="Calibri"/>
                <a:sym typeface="Calibri"/>
              </a:rPr>
              <a:t>березня</a:t>
            </a:r>
            <a:r>
              <a:rPr lang="ru-RU" sz="1800" dirty="0">
                <a:solidFill>
                  <a:schemeClr val="tx1">
                    <a:lumMod val="85000"/>
                    <a:lumOff val="15000"/>
                  </a:schemeClr>
                </a:solidFill>
                <a:latin typeface="Calibri"/>
                <a:ea typeface="Calibri"/>
                <a:cs typeface="Calibri"/>
                <a:sym typeface="Calibri"/>
              </a:rPr>
              <a:t> 2016 р. № 246</a:t>
            </a:r>
            <a:endParaRPr sz="4800" b="1" dirty="0">
              <a:solidFill>
                <a:schemeClr val="tx1">
                  <a:lumMod val="85000"/>
                  <a:lumOff val="15000"/>
                </a:schemeClr>
              </a:solidFill>
              <a:latin typeface="Century Gothic"/>
              <a:ea typeface="Century Gothic"/>
              <a:cs typeface="Century Gothic"/>
              <a:sym typeface="Century Gothic"/>
            </a:endParaRPr>
          </a:p>
        </p:txBody>
      </p:sp>
      <p:sp>
        <p:nvSpPr>
          <p:cNvPr id="228" name="Google Shape;228;p9"/>
          <p:cNvSpPr txBox="1"/>
          <p:nvPr/>
        </p:nvSpPr>
        <p:spPr>
          <a:xfrm>
            <a:off x="8651631" y="3588135"/>
            <a:ext cx="3079765" cy="2985392"/>
          </a:xfrm>
          <a:prstGeom prst="rect">
            <a:avLst/>
          </a:prstGeom>
          <a:noFill/>
          <a:ln>
            <a:noFill/>
          </a:ln>
        </p:spPr>
        <p:txBody>
          <a:bodyPr spcFirstLastPara="1" wrap="square" lIns="91425" tIns="45700" rIns="91425" bIns="45700" anchor="t" anchorCtr="0">
            <a:spAutoFit/>
          </a:bodyPr>
          <a:lstStyle/>
          <a:p>
            <a:pPr algn="ctr"/>
            <a:r>
              <a:rPr lang="ru-RU" sz="1800" dirty="0">
                <a:solidFill>
                  <a:schemeClr val="tx1">
                    <a:lumMod val="85000"/>
                    <a:lumOff val="15000"/>
                  </a:schemeClr>
                </a:solidFill>
                <a:latin typeface="Calibri"/>
                <a:ea typeface="Calibri"/>
                <a:cs typeface="Calibri"/>
                <a:sym typeface="Calibri"/>
              </a:rPr>
              <a:t> </a:t>
            </a:r>
            <a:r>
              <a:rPr lang="ru-RU" sz="1700" dirty="0" smtClean="0">
                <a:solidFill>
                  <a:schemeClr val="tx1">
                    <a:lumMod val="85000"/>
                    <a:lumOff val="15000"/>
                  </a:schemeClr>
                </a:solidFill>
                <a:latin typeface="Calibri"/>
                <a:ea typeface="Calibri"/>
                <a:cs typeface="Calibri"/>
                <a:sym typeface="Calibri"/>
              </a:rPr>
              <a:t>Наказ НАДС </a:t>
            </a:r>
          </a:p>
          <a:p>
            <a:pPr algn="ctr"/>
            <a:r>
              <a:rPr lang="ru-RU" sz="1700" dirty="0" smtClean="0">
                <a:solidFill>
                  <a:schemeClr val="tx1">
                    <a:lumMod val="85000"/>
                    <a:lumOff val="15000"/>
                  </a:schemeClr>
                </a:solidFill>
                <a:latin typeface="Calibri"/>
                <a:ea typeface="Calibri"/>
                <a:cs typeface="Calibri"/>
                <a:sym typeface="Calibri"/>
              </a:rPr>
              <a:t>«Про </a:t>
            </a:r>
            <a:r>
              <a:rPr lang="ru-RU" sz="1700" dirty="0" err="1">
                <a:solidFill>
                  <a:schemeClr val="tx1">
                    <a:lumMod val="85000"/>
                    <a:lumOff val="15000"/>
                  </a:schemeClr>
                </a:solidFill>
                <a:latin typeface="Calibri"/>
                <a:ea typeface="Calibri"/>
                <a:cs typeface="Calibri"/>
                <a:sym typeface="Calibri"/>
              </a:rPr>
              <a:t>затвердження</a:t>
            </a:r>
            <a:r>
              <a:rPr lang="ru-RU" sz="1700" dirty="0">
                <a:solidFill>
                  <a:schemeClr val="tx1">
                    <a:lumMod val="85000"/>
                    <a:lumOff val="15000"/>
                  </a:schemeClr>
                </a:solidFill>
                <a:latin typeface="Calibri"/>
                <a:ea typeface="Calibri"/>
                <a:cs typeface="Calibri"/>
                <a:sym typeface="Calibri"/>
              </a:rPr>
              <a:t> </a:t>
            </a:r>
            <a:r>
              <a:rPr lang="ru-RU" sz="1700" dirty="0" err="1">
                <a:solidFill>
                  <a:schemeClr val="tx1">
                    <a:lumMod val="85000"/>
                    <a:lumOff val="15000"/>
                  </a:schemeClr>
                </a:solidFill>
                <a:latin typeface="Calibri"/>
                <a:ea typeface="Calibri"/>
                <a:cs typeface="Calibri"/>
                <a:sym typeface="Calibri"/>
              </a:rPr>
              <a:t>методичних</a:t>
            </a:r>
            <a:r>
              <a:rPr lang="ru-RU" sz="1700" dirty="0">
                <a:solidFill>
                  <a:schemeClr val="tx1">
                    <a:lumMod val="85000"/>
                    <a:lumOff val="15000"/>
                  </a:schemeClr>
                </a:solidFill>
                <a:latin typeface="Calibri"/>
                <a:ea typeface="Calibri"/>
                <a:cs typeface="Calibri"/>
                <a:sym typeface="Calibri"/>
              </a:rPr>
              <a:t> </a:t>
            </a:r>
            <a:r>
              <a:rPr lang="ru-RU" sz="1700" dirty="0" err="1">
                <a:solidFill>
                  <a:schemeClr val="tx1">
                    <a:lumMod val="85000"/>
                    <a:lumOff val="15000"/>
                  </a:schemeClr>
                </a:solidFill>
                <a:latin typeface="Calibri"/>
                <a:ea typeface="Calibri"/>
                <a:cs typeface="Calibri"/>
                <a:sym typeface="Calibri"/>
              </a:rPr>
              <a:t>рекомендацій</a:t>
            </a:r>
            <a:r>
              <a:rPr lang="ru-RU" sz="1700" dirty="0">
                <a:solidFill>
                  <a:schemeClr val="tx1">
                    <a:lumMod val="85000"/>
                    <a:lumOff val="15000"/>
                  </a:schemeClr>
                </a:solidFill>
                <a:latin typeface="Calibri"/>
                <a:ea typeface="Calibri"/>
                <a:cs typeface="Calibri"/>
                <a:sym typeface="Calibri"/>
              </a:rPr>
              <a:t> </a:t>
            </a:r>
            <a:r>
              <a:rPr lang="ru-RU" sz="1700" dirty="0" err="1">
                <a:solidFill>
                  <a:schemeClr val="tx1">
                    <a:lumMod val="85000"/>
                    <a:lumOff val="15000"/>
                  </a:schemeClr>
                </a:solidFill>
                <a:latin typeface="Calibri"/>
                <a:ea typeface="Calibri"/>
                <a:cs typeface="Calibri"/>
                <a:sym typeface="Calibri"/>
              </a:rPr>
              <a:t>щодо</a:t>
            </a:r>
            <a:r>
              <a:rPr lang="ru-RU" sz="1700" dirty="0">
                <a:solidFill>
                  <a:schemeClr val="tx1">
                    <a:lumMod val="85000"/>
                    <a:lumOff val="15000"/>
                  </a:schemeClr>
                </a:solidFill>
                <a:latin typeface="Calibri"/>
                <a:ea typeface="Calibri"/>
                <a:cs typeface="Calibri"/>
                <a:sym typeface="Calibri"/>
              </a:rPr>
              <a:t> </a:t>
            </a:r>
            <a:r>
              <a:rPr lang="ru-RU" sz="1700" dirty="0" err="1">
                <a:solidFill>
                  <a:schemeClr val="tx1">
                    <a:lumMod val="85000"/>
                    <a:lumOff val="15000"/>
                  </a:schemeClr>
                </a:solidFill>
                <a:latin typeface="Calibri"/>
                <a:ea typeface="Calibri"/>
                <a:cs typeface="Calibri"/>
                <a:sym typeface="Calibri"/>
              </a:rPr>
              <a:t>окремих</a:t>
            </a:r>
            <a:r>
              <a:rPr lang="ru-RU" sz="1700" dirty="0">
                <a:solidFill>
                  <a:schemeClr val="tx1">
                    <a:lumMod val="85000"/>
                    <a:lumOff val="15000"/>
                  </a:schemeClr>
                </a:solidFill>
                <a:latin typeface="Calibri"/>
                <a:ea typeface="Calibri"/>
                <a:cs typeface="Calibri"/>
                <a:sym typeface="Calibri"/>
              </a:rPr>
              <a:t> </a:t>
            </a:r>
            <a:r>
              <a:rPr lang="ru-RU" sz="1700" dirty="0" err="1">
                <a:solidFill>
                  <a:schemeClr val="tx1">
                    <a:lumMod val="85000"/>
                    <a:lumOff val="15000"/>
                  </a:schemeClr>
                </a:solidFill>
                <a:latin typeface="Calibri"/>
                <a:ea typeface="Calibri"/>
                <a:cs typeface="Calibri"/>
                <a:sym typeface="Calibri"/>
              </a:rPr>
              <a:t>питань</a:t>
            </a:r>
            <a:r>
              <a:rPr lang="ru-RU" sz="1700" dirty="0">
                <a:solidFill>
                  <a:schemeClr val="tx1">
                    <a:lumMod val="85000"/>
                    <a:lumOff val="15000"/>
                  </a:schemeClr>
                </a:solidFill>
                <a:latin typeface="Calibri"/>
                <a:ea typeface="Calibri"/>
                <a:cs typeface="Calibri"/>
                <a:sym typeface="Calibri"/>
              </a:rPr>
              <a:t> </a:t>
            </a:r>
            <a:r>
              <a:rPr lang="ru-RU" sz="1700" dirty="0" err="1">
                <a:solidFill>
                  <a:schemeClr val="tx1">
                    <a:lumMod val="85000"/>
                    <a:lumOff val="15000"/>
                  </a:schemeClr>
                </a:solidFill>
                <a:latin typeface="Calibri"/>
                <a:ea typeface="Calibri"/>
                <a:cs typeface="Calibri"/>
                <a:sym typeface="Calibri"/>
              </a:rPr>
              <a:t>визначення</a:t>
            </a:r>
            <a:r>
              <a:rPr lang="ru-RU" sz="1700" dirty="0">
                <a:solidFill>
                  <a:schemeClr val="tx1">
                    <a:lumMod val="85000"/>
                    <a:lumOff val="15000"/>
                  </a:schemeClr>
                </a:solidFill>
                <a:latin typeface="Calibri"/>
                <a:ea typeface="Calibri"/>
                <a:cs typeface="Calibri"/>
                <a:sym typeface="Calibri"/>
              </a:rPr>
              <a:t> </a:t>
            </a:r>
            <a:r>
              <a:rPr lang="ru-RU" sz="1700" dirty="0" err="1">
                <a:solidFill>
                  <a:schemeClr val="tx1">
                    <a:lumMod val="85000"/>
                    <a:lumOff val="15000"/>
                  </a:schemeClr>
                </a:solidFill>
                <a:latin typeface="Calibri"/>
                <a:ea typeface="Calibri"/>
                <a:cs typeface="Calibri"/>
                <a:sym typeface="Calibri"/>
              </a:rPr>
              <a:t>спеціальних</a:t>
            </a:r>
            <a:r>
              <a:rPr lang="ru-RU" sz="1700" dirty="0">
                <a:solidFill>
                  <a:schemeClr val="tx1">
                    <a:lumMod val="85000"/>
                    <a:lumOff val="15000"/>
                  </a:schemeClr>
                </a:solidFill>
                <a:latin typeface="Calibri"/>
                <a:ea typeface="Calibri"/>
                <a:cs typeface="Calibri"/>
                <a:sym typeface="Calibri"/>
              </a:rPr>
              <a:t> </a:t>
            </a:r>
            <a:r>
              <a:rPr lang="ru-RU" sz="1700" dirty="0" err="1">
                <a:solidFill>
                  <a:schemeClr val="tx1">
                    <a:lumMod val="85000"/>
                    <a:lumOff val="15000"/>
                  </a:schemeClr>
                </a:solidFill>
                <a:latin typeface="Calibri"/>
                <a:ea typeface="Calibri"/>
                <a:cs typeface="Calibri"/>
                <a:sym typeface="Calibri"/>
              </a:rPr>
              <a:t>вимог</a:t>
            </a:r>
            <a:r>
              <a:rPr lang="ru-RU" sz="1700" dirty="0">
                <a:solidFill>
                  <a:schemeClr val="tx1">
                    <a:lumMod val="85000"/>
                    <a:lumOff val="15000"/>
                  </a:schemeClr>
                </a:solidFill>
                <a:latin typeface="Calibri"/>
                <a:ea typeface="Calibri"/>
                <a:cs typeface="Calibri"/>
                <a:sym typeface="Calibri"/>
              </a:rPr>
              <a:t> до </a:t>
            </a:r>
            <a:r>
              <a:rPr lang="ru-RU" sz="1700" dirty="0" err="1">
                <a:solidFill>
                  <a:schemeClr val="tx1">
                    <a:lumMod val="85000"/>
                    <a:lumOff val="15000"/>
                  </a:schemeClr>
                </a:solidFill>
                <a:latin typeface="Calibri"/>
                <a:ea typeface="Calibri"/>
                <a:cs typeface="Calibri"/>
                <a:sym typeface="Calibri"/>
              </a:rPr>
              <a:t>осіб</a:t>
            </a:r>
            <a:r>
              <a:rPr lang="ru-RU" sz="1700" dirty="0">
                <a:solidFill>
                  <a:schemeClr val="tx1">
                    <a:lumMod val="85000"/>
                    <a:lumOff val="15000"/>
                  </a:schemeClr>
                </a:solidFill>
                <a:latin typeface="Calibri"/>
                <a:ea typeface="Calibri"/>
                <a:cs typeface="Calibri"/>
                <a:sym typeface="Calibri"/>
              </a:rPr>
              <a:t>, </a:t>
            </a:r>
            <a:r>
              <a:rPr lang="ru-RU" sz="1700" dirty="0" err="1">
                <a:solidFill>
                  <a:schemeClr val="tx1">
                    <a:lumMod val="85000"/>
                    <a:lumOff val="15000"/>
                  </a:schemeClr>
                </a:solidFill>
                <a:latin typeface="Calibri"/>
                <a:ea typeface="Calibri"/>
                <a:cs typeface="Calibri"/>
                <a:sym typeface="Calibri"/>
              </a:rPr>
              <a:t>які</a:t>
            </a:r>
            <a:r>
              <a:rPr lang="ru-RU" sz="1700" dirty="0">
                <a:solidFill>
                  <a:schemeClr val="tx1">
                    <a:lumMod val="85000"/>
                    <a:lumOff val="15000"/>
                  </a:schemeClr>
                </a:solidFill>
                <a:latin typeface="Calibri"/>
                <a:ea typeface="Calibri"/>
                <a:cs typeface="Calibri"/>
                <a:sym typeface="Calibri"/>
              </a:rPr>
              <a:t> </a:t>
            </a:r>
            <a:r>
              <a:rPr lang="ru-RU" sz="1700" dirty="0" err="1">
                <a:solidFill>
                  <a:schemeClr val="tx1">
                    <a:lumMod val="85000"/>
                    <a:lumOff val="15000"/>
                  </a:schemeClr>
                </a:solidFill>
                <a:latin typeface="Calibri"/>
                <a:ea typeface="Calibri"/>
                <a:cs typeface="Calibri"/>
                <a:sym typeface="Calibri"/>
              </a:rPr>
              <a:t>претендують</a:t>
            </a:r>
            <a:r>
              <a:rPr lang="ru-RU" sz="1700" dirty="0">
                <a:solidFill>
                  <a:schemeClr val="tx1">
                    <a:lumMod val="85000"/>
                    <a:lumOff val="15000"/>
                  </a:schemeClr>
                </a:solidFill>
                <a:latin typeface="Calibri"/>
                <a:ea typeface="Calibri"/>
                <a:cs typeface="Calibri"/>
                <a:sym typeface="Calibri"/>
              </a:rPr>
              <a:t> на </a:t>
            </a:r>
            <a:r>
              <a:rPr lang="ru-RU" sz="1700" dirty="0" err="1">
                <a:solidFill>
                  <a:schemeClr val="tx1">
                    <a:lumMod val="85000"/>
                    <a:lumOff val="15000"/>
                  </a:schemeClr>
                </a:solidFill>
                <a:latin typeface="Calibri"/>
                <a:ea typeface="Calibri"/>
                <a:cs typeface="Calibri"/>
                <a:sym typeface="Calibri"/>
              </a:rPr>
              <a:t>зайняття</a:t>
            </a:r>
            <a:r>
              <a:rPr lang="ru-RU" sz="1700" dirty="0">
                <a:solidFill>
                  <a:schemeClr val="tx1">
                    <a:lumMod val="85000"/>
                    <a:lumOff val="15000"/>
                  </a:schemeClr>
                </a:solidFill>
                <a:latin typeface="Calibri"/>
                <a:ea typeface="Calibri"/>
                <a:cs typeface="Calibri"/>
                <a:sym typeface="Calibri"/>
              </a:rPr>
              <a:t> посад </a:t>
            </a:r>
            <a:r>
              <a:rPr lang="ru-RU" sz="1700" dirty="0" err="1">
                <a:solidFill>
                  <a:schemeClr val="tx1">
                    <a:lumMod val="85000"/>
                    <a:lumOff val="15000"/>
                  </a:schemeClr>
                </a:solidFill>
                <a:latin typeface="Calibri"/>
                <a:ea typeface="Calibri"/>
                <a:cs typeface="Calibri"/>
                <a:sym typeface="Calibri"/>
              </a:rPr>
              <a:t>державної</a:t>
            </a:r>
            <a:r>
              <a:rPr lang="ru-RU" sz="1700" dirty="0">
                <a:solidFill>
                  <a:schemeClr val="tx1">
                    <a:lumMod val="85000"/>
                    <a:lumOff val="15000"/>
                  </a:schemeClr>
                </a:solidFill>
                <a:latin typeface="Calibri"/>
                <a:ea typeface="Calibri"/>
                <a:cs typeface="Calibri"/>
                <a:sym typeface="Calibri"/>
              </a:rPr>
              <a:t> </a:t>
            </a:r>
            <a:r>
              <a:rPr lang="ru-RU" sz="1700" dirty="0" err="1">
                <a:solidFill>
                  <a:schemeClr val="tx1">
                    <a:lumMod val="85000"/>
                    <a:lumOff val="15000"/>
                  </a:schemeClr>
                </a:solidFill>
                <a:latin typeface="Calibri"/>
                <a:ea typeface="Calibri"/>
                <a:cs typeface="Calibri"/>
                <a:sym typeface="Calibri"/>
              </a:rPr>
              <a:t>служби</a:t>
            </a:r>
            <a:r>
              <a:rPr lang="ru-RU" sz="1700" dirty="0">
                <a:solidFill>
                  <a:schemeClr val="tx1">
                    <a:lumMod val="85000"/>
                    <a:lumOff val="15000"/>
                  </a:schemeClr>
                </a:solidFill>
                <a:latin typeface="Calibri"/>
                <a:ea typeface="Calibri"/>
                <a:cs typeface="Calibri"/>
                <a:sym typeface="Calibri"/>
              </a:rPr>
              <a:t> </a:t>
            </a:r>
            <a:r>
              <a:rPr lang="ru-RU" sz="1700" dirty="0" err="1">
                <a:solidFill>
                  <a:schemeClr val="tx1">
                    <a:lumMod val="85000"/>
                    <a:lumOff val="15000"/>
                  </a:schemeClr>
                </a:solidFill>
                <a:latin typeface="Calibri"/>
                <a:ea typeface="Calibri"/>
                <a:cs typeface="Calibri"/>
                <a:sym typeface="Calibri"/>
              </a:rPr>
              <a:t>категорій</a:t>
            </a:r>
            <a:r>
              <a:rPr lang="ru-RU" sz="1700" dirty="0">
                <a:solidFill>
                  <a:schemeClr val="tx1">
                    <a:lumMod val="85000"/>
                    <a:lumOff val="15000"/>
                  </a:schemeClr>
                </a:solidFill>
                <a:latin typeface="Calibri"/>
                <a:ea typeface="Calibri"/>
                <a:cs typeface="Calibri"/>
                <a:sym typeface="Calibri"/>
              </a:rPr>
              <a:t> "Б" і "В", та </a:t>
            </a:r>
            <a:r>
              <a:rPr lang="ru-RU" sz="1700" dirty="0" err="1">
                <a:solidFill>
                  <a:schemeClr val="tx1">
                    <a:lumMod val="85000"/>
                    <a:lumOff val="15000"/>
                  </a:schemeClr>
                </a:solidFill>
                <a:latin typeface="Calibri"/>
                <a:ea typeface="Calibri"/>
                <a:cs typeface="Calibri"/>
                <a:sym typeface="Calibri"/>
              </a:rPr>
              <a:t>підготовки</a:t>
            </a:r>
            <a:r>
              <a:rPr lang="ru-RU" sz="1700" dirty="0">
                <a:solidFill>
                  <a:schemeClr val="tx1">
                    <a:lumMod val="85000"/>
                    <a:lumOff val="15000"/>
                  </a:schemeClr>
                </a:solidFill>
                <a:latin typeface="Calibri"/>
                <a:ea typeface="Calibri"/>
                <a:cs typeface="Calibri"/>
                <a:sym typeface="Calibri"/>
              </a:rPr>
              <a:t> умов </a:t>
            </a:r>
            <a:r>
              <a:rPr lang="ru-RU" sz="1700" dirty="0" err="1">
                <a:solidFill>
                  <a:schemeClr val="tx1">
                    <a:lumMod val="85000"/>
                    <a:lumOff val="15000"/>
                  </a:schemeClr>
                </a:solidFill>
                <a:latin typeface="Calibri"/>
                <a:ea typeface="Calibri"/>
                <a:cs typeface="Calibri"/>
                <a:sym typeface="Calibri"/>
              </a:rPr>
              <a:t>проведення</a:t>
            </a:r>
            <a:r>
              <a:rPr lang="ru-RU" sz="1700" dirty="0">
                <a:solidFill>
                  <a:schemeClr val="tx1">
                    <a:lumMod val="85000"/>
                    <a:lumOff val="15000"/>
                  </a:schemeClr>
                </a:solidFill>
                <a:latin typeface="Calibri"/>
                <a:ea typeface="Calibri"/>
                <a:cs typeface="Calibri"/>
                <a:sym typeface="Calibri"/>
              </a:rPr>
              <a:t> </a:t>
            </a:r>
            <a:r>
              <a:rPr lang="ru-RU" sz="1700" dirty="0" smtClean="0">
                <a:solidFill>
                  <a:schemeClr val="tx1">
                    <a:lumMod val="85000"/>
                    <a:lumOff val="15000"/>
                  </a:schemeClr>
                </a:solidFill>
                <a:latin typeface="Calibri"/>
                <a:ea typeface="Calibri"/>
                <a:cs typeface="Calibri"/>
                <a:sym typeface="Calibri"/>
              </a:rPr>
              <a:t>конкурсу» </a:t>
            </a:r>
            <a:r>
              <a:rPr lang="ru-RU" sz="1700" dirty="0" err="1" smtClean="0">
                <a:solidFill>
                  <a:schemeClr val="tx1">
                    <a:lumMod val="85000"/>
                    <a:lumOff val="15000"/>
                  </a:schemeClr>
                </a:solidFill>
                <a:latin typeface="Calibri"/>
                <a:ea typeface="Calibri"/>
                <a:cs typeface="Calibri"/>
                <a:sym typeface="Calibri"/>
              </a:rPr>
              <a:t>від</a:t>
            </a:r>
            <a:r>
              <a:rPr lang="ru-RU" sz="1700" dirty="0" smtClean="0">
                <a:solidFill>
                  <a:schemeClr val="tx1">
                    <a:lumMod val="85000"/>
                    <a:lumOff val="15000"/>
                  </a:schemeClr>
                </a:solidFill>
                <a:latin typeface="Calibri"/>
                <a:ea typeface="Calibri"/>
                <a:cs typeface="Calibri"/>
                <a:sym typeface="Calibri"/>
              </a:rPr>
              <a:t> </a:t>
            </a:r>
            <a:r>
              <a:rPr lang="ru-RU" sz="1700" dirty="0">
                <a:solidFill>
                  <a:schemeClr val="tx1">
                    <a:lumMod val="85000"/>
                    <a:lumOff val="15000"/>
                  </a:schemeClr>
                </a:solidFill>
                <a:latin typeface="Calibri"/>
                <a:ea typeface="Calibri"/>
                <a:cs typeface="Calibri"/>
                <a:sym typeface="Calibri"/>
              </a:rPr>
              <a:t>15 </a:t>
            </a:r>
            <a:r>
              <a:rPr lang="ru-RU" sz="1700" dirty="0" err="1">
                <a:solidFill>
                  <a:schemeClr val="tx1">
                    <a:lumMod val="85000"/>
                    <a:lumOff val="15000"/>
                  </a:schemeClr>
                </a:solidFill>
                <a:latin typeface="Calibri"/>
                <a:ea typeface="Calibri"/>
                <a:cs typeface="Calibri"/>
                <a:sym typeface="Calibri"/>
              </a:rPr>
              <a:t>січня</a:t>
            </a:r>
            <a:r>
              <a:rPr lang="ru-RU" sz="1700" dirty="0">
                <a:solidFill>
                  <a:schemeClr val="tx1">
                    <a:lumMod val="85000"/>
                    <a:lumOff val="15000"/>
                  </a:schemeClr>
                </a:solidFill>
                <a:latin typeface="Calibri"/>
                <a:ea typeface="Calibri"/>
                <a:cs typeface="Calibri"/>
                <a:sym typeface="Calibri"/>
              </a:rPr>
              <a:t> 2021 р. № </a:t>
            </a:r>
            <a:r>
              <a:rPr lang="ru-RU" sz="1700" dirty="0" smtClean="0">
                <a:solidFill>
                  <a:schemeClr val="tx1">
                    <a:lumMod val="85000"/>
                    <a:lumOff val="15000"/>
                  </a:schemeClr>
                </a:solidFill>
                <a:latin typeface="Calibri"/>
                <a:ea typeface="Calibri"/>
                <a:cs typeface="Calibri"/>
                <a:sym typeface="Calibri"/>
              </a:rPr>
              <a:t>4-21 (</a:t>
            </a:r>
            <a:r>
              <a:rPr lang="ru-RU" sz="1700" dirty="0" err="1" smtClean="0">
                <a:solidFill>
                  <a:schemeClr val="tx1">
                    <a:lumMod val="85000"/>
                    <a:lumOff val="15000"/>
                  </a:schemeClr>
                </a:solidFill>
                <a:latin typeface="Calibri"/>
                <a:ea typeface="Calibri"/>
                <a:cs typeface="Calibri"/>
                <a:sym typeface="Calibri"/>
              </a:rPr>
              <a:t>зі</a:t>
            </a:r>
            <a:r>
              <a:rPr lang="ru-RU" sz="1700" dirty="0" smtClean="0">
                <a:solidFill>
                  <a:schemeClr val="tx1">
                    <a:lumMod val="85000"/>
                    <a:lumOff val="15000"/>
                  </a:schemeClr>
                </a:solidFill>
                <a:latin typeface="Calibri"/>
                <a:ea typeface="Calibri"/>
                <a:cs typeface="Calibri"/>
                <a:sym typeface="Calibri"/>
              </a:rPr>
              <a:t> </a:t>
            </a:r>
            <a:r>
              <a:rPr lang="ru-RU" sz="1700" dirty="0" err="1" smtClean="0">
                <a:solidFill>
                  <a:schemeClr val="tx1">
                    <a:lumMod val="85000"/>
                    <a:lumOff val="15000"/>
                  </a:schemeClr>
                </a:solidFill>
                <a:latin typeface="Calibri"/>
                <a:ea typeface="Calibri"/>
                <a:cs typeface="Calibri"/>
                <a:sym typeface="Calibri"/>
              </a:rPr>
              <a:t>змінами</a:t>
            </a:r>
            <a:r>
              <a:rPr lang="ru-RU" sz="1700" dirty="0" smtClean="0">
                <a:solidFill>
                  <a:schemeClr val="tx1">
                    <a:lumMod val="85000"/>
                    <a:lumOff val="15000"/>
                  </a:schemeClr>
                </a:solidFill>
                <a:latin typeface="Calibri"/>
                <a:ea typeface="Calibri"/>
                <a:cs typeface="Calibri"/>
                <a:sym typeface="Calibri"/>
              </a:rPr>
              <a:t>)</a:t>
            </a:r>
            <a:endParaRPr lang="ru-RU" sz="1700" dirty="0">
              <a:solidFill>
                <a:schemeClr val="tx1">
                  <a:lumMod val="85000"/>
                  <a:lumOff val="15000"/>
                </a:schemeClr>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5"/>
          <p:cNvSpPr/>
          <p:nvPr/>
        </p:nvSpPr>
        <p:spPr>
          <a:xfrm>
            <a:off x="361507" y="354894"/>
            <a:ext cx="11472531" cy="6130965"/>
          </a:xfrm>
          <a:prstGeom prst="rect">
            <a:avLst/>
          </a:prstGeom>
          <a:noFill/>
          <a:ln w="733425" cap="flat" cmpd="sng">
            <a:solidFill>
              <a:srgbClr val="5091C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8" name="Google Shape;138;p5"/>
          <p:cNvSpPr/>
          <p:nvPr/>
        </p:nvSpPr>
        <p:spPr>
          <a:xfrm>
            <a:off x="4508199" y="2579779"/>
            <a:ext cx="74427" cy="2396625"/>
          </a:xfrm>
          <a:prstGeom prst="rect">
            <a:avLst/>
          </a:prstGeom>
          <a:gradFill>
            <a:gsLst>
              <a:gs pos="0">
                <a:srgbClr val="69C1CD"/>
              </a:gs>
              <a:gs pos="100000">
                <a:srgbClr val="426CB1"/>
              </a:gs>
            </a:gsLst>
            <a:path path="circle">
              <a:fillToRect l="100000" b="100000"/>
            </a:path>
            <a:tileRect t="-100000" r="-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9" name="Google Shape;139;p5"/>
          <p:cNvSpPr/>
          <p:nvPr/>
        </p:nvSpPr>
        <p:spPr>
          <a:xfrm>
            <a:off x="7557985" y="2579779"/>
            <a:ext cx="74427" cy="2378668"/>
          </a:xfrm>
          <a:prstGeom prst="rect">
            <a:avLst/>
          </a:prstGeom>
          <a:gradFill>
            <a:gsLst>
              <a:gs pos="0">
                <a:srgbClr val="69C1CD"/>
              </a:gs>
              <a:gs pos="100000">
                <a:srgbClr val="426CB1"/>
              </a:gs>
            </a:gsLst>
            <a:path path="circle">
              <a:fillToRect l="100000" b="100000"/>
            </a:path>
            <a:tileRect t="-100000" r="-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0" name="Google Shape;140;p5"/>
          <p:cNvSpPr txBox="1"/>
          <p:nvPr/>
        </p:nvSpPr>
        <p:spPr>
          <a:xfrm>
            <a:off x="2268415" y="879551"/>
            <a:ext cx="7640516" cy="523180"/>
          </a:xfrm>
          <a:prstGeom prst="rect">
            <a:avLst/>
          </a:prstGeom>
          <a:noFill/>
          <a:ln>
            <a:noFill/>
          </a:ln>
        </p:spPr>
        <p:txBody>
          <a:bodyPr spcFirstLastPara="1" wrap="square" lIns="91425" tIns="45700" rIns="91425" bIns="45700" anchor="t" anchorCtr="0">
            <a:spAutoFit/>
          </a:bodyPr>
          <a:lstStyle/>
          <a:p>
            <a:pPr lvl="0"/>
            <a:r>
              <a:rPr lang="ru-RU" sz="2800" b="1">
                <a:solidFill>
                  <a:srgbClr val="002060"/>
                </a:solidFill>
                <a:latin typeface="Century Gothic"/>
                <a:ea typeface="Century Gothic"/>
                <a:cs typeface="Century Gothic"/>
                <a:sym typeface="Century Gothic"/>
              </a:rPr>
              <a:t>З метою належної підготовки конкурсу</a:t>
            </a:r>
            <a:endParaRPr sz="2800" b="1" dirty="0">
              <a:solidFill>
                <a:srgbClr val="002060"/>
              </a:solidFill>
              <a:latin typeface="Century Gothic"/>
              <a:ea typeface="Century Gothic"/>
              <a:cs typeface="Century Gothic"/>
              <a:sym typeface="Century Gothic"/>
            </a:endParaRPr>
          </a:p>
        </p:txBody>
      </p:sp>
      <p:sp>
        <p:nvSpPr>
          <p:cNvPr id="141" name="Google Shape;141;p5"/>
          <p:cNvSpPr/>
          <p:nvPr/>
        </p:nvSpPr>
        <p:spPr>
          <a:xfrm>
            <a:off x="5078089" y="1806094"/>
            <a:ext cx="2035822" cy="65236"/>
          </a:xfrm>
          <a:prstGeom prst="rect">
            <a:avLst/>
          </a:prstGeom>
          <a:gradFill>
            <a:gsLst>
              <a:gs pos="0">
                <a:srgbClr val="69C1CD"/>
              </a:gs>
              <a:gs pos="100000">
                <a:srgbClr val="426CB1"/>
              </a:gs>
            </a:gsLst>
            <a:path path="circle">
              <a:fillToRect l="100000" b="100000"/>
            </a:path>
            <a:tileRect t="-100000" r="-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2" name="Google Shape;142;p5"/>
          <p:cNvSpPr txBox="1"/>
          <p:nvPr/>
        </p:nvSpPr>
        <p:spPr>
          <a:xfrm>
            <a:off x="1532840" y="2878718"/>
            <a:ext cx="2754243" cy="1938952"/>
          </a:xfrm>
          <a:prstGeom prst="rect">
            <a:avLst/>
          </a:prstGeom>
          <a:noFill/>
          <a:ln>
            <a:solidFill>
              <a:srgbClr val="0099CC"/>
            </a:solidFill>
          </a:ln>
        </p:spPr>
        <p:txBody>
          <a:bodyPr spcFirstLastPara="1" wrap="square" lIns="91425" tIns="45700" rIns="91425" bIns="45700" anchor="t" anchorCtr="0">
            <a:spAutoFit/>
          </a:bodyPr>
          <a:lstStyle/>
          <a:p>
            <a:pPr lvl="0" algn="ctr">
              <a:lnSpc>
                <a:spcPct val="150000"/>
              </a:lnSpc>
            </a:pPr>
            <a:r>
              <a:rPr lang="uk-UA" sz="1600" b="1" dirty="0" smtClean="0">
                <a:solidFill>
                  <a:srgbClr val="0070C0"/>
                </a:solidFill>
                <a:latin typeface="+mj-lt"/>
                <a:ea typeface="Century Gothic"/>
                <a:cs typeface="Century Gothic"/>
                <a:sym typeface="Century Gothic"/>
              </a:rPr>
              <a:t>Сформувати пропозиції до умов проведення конкурсу, в тому числі щодо спеціальних вимог.</a:t>
            </a:r>
            <a:endParaRPr lang="uk-UA" sz="1600" b="1" dirty="0">
              <a:solidFill>
                <a:srgbClr val="0070C0"/>
              </a:solidFill>
              <a:latin typeface="+mj-lt"/>
              <a:ea typeface="Century Gothic"/>
              <a:cs typeface="Century Gothic"/>
              <a:sym typeface="Century Gothic"/>
            </a:endParaRPr>
          </a:p>
        </p:txBody>
      </p:sp>
      <p:sp>
        <p:nvSpPr>
          <p:cNvPr id="143" name="Google Shape;143;p5"/>
          <p:cNvSpPr txBox="1"/>
          <p:nvPr/>
        </p:nvSpPr>
        <p:spPr>
          <a:xfrm>
            <a:off x="8203222" y="2804346"/>
            <a:ext cx="2620861" cy="1938952"/>
          </a:xfrm>
          <a:prstGeom prst="rect">
            <a:avLst/>
          </a:prstGeom>
          <a:noFill/>
          <a:ln>
            <a:solidFill>
              <a:srgbClr val="0099CC"/>
            </a:solidFill>
          </a:ln>
        </p:spPr>
        <p:txBody>
          <a:bodyPr spcFirstLastPara="1" wrap="square" lIns="91425" tIns="45700" rIns="91425" bIns="45700" anchor="t" anchorCtr="0">
            <a:spAutoFit/>
          </a:bodyPr>
          <a:lstStyle/>
          <a:p>
            <a:pPr lvl="0" algn="ctr">
              <a:lnSpc>
                <a:spcPct val="150000"/>
              </a:lnSpc>
            </a:pPr>
            <a:r>
              <a:rPr lang="uk-UA" sz="1600" b="1" dirty="0" smtClean="0">
                <a:solidFill>
                  <a:srgbClr val="0070C0"/>
                </a:solidFill>
                <a:latin typeface="Arial" panose="020B0604020202020204" pitchFamily="34" charset="0"/>
                <a:ea typeface="Century Gothic"/>
                <a:cs typeface="Arial" panose="020B0604020202020204" pitchFamily="34" charset="0"/>
                <a:sym typeface="Century Gothic"/>
              </a:rPr>
              <a:t>Подати на затвердження суб’єктом призначення умов проведення конкурсу.</a:t>
            </a:r>
            <a:endParaRPr lang="uk-UA" sz="1600" b="1" dirty="0">
              <a:solidFill>
                <a:srgbClr val="0070C0"/>
              </a:solidFill>
              <a:latin typeface="Arial" panose="020B0604020202020204" pitchFamily="34" charset="0"/>
              <a:ea typeface="Century Gothic"/>
              <a:cs typeface="Arial" panose="020B0604020202020204" pitchFamily="34" charset="0"/>
              <a:sym typeface="Century Gothic"/>
            </a:endParaRPr>
          </a:p>
        </p:txBody>
      </p:sp>
      <p:sp>
        <p:nvSpPr>
          <p:cNvPr id="144" name="Google Shape;144;p5"/>
          <p:cNvSpPr txBox="1"/>
          <p:nvPr/>
        </p:nvSpPr>
        <p:spPr>
          <a:xfrm>
            <a:off x="4690659" y="2804346"/>
            <a:ext cx="2810681" cy="1938952"/>
          </a:xfrm>
          <a:prstGeom prst="rect">
            <a:avLst/>
          </a:prstGeom>
          <a:noFill/>
          <a:ln>
            <a:solidFill>
              <a:srgbClr val="006699"/>
            </a:solidFill>
          </a:ln>
        </p:spPr>
        <p:txBody>
          <a:bodyPr spcFirstLastPara="1" wrap="square" lIns="91425" tIns="45700" rIns="91425" bIns="45700" anchor="t" anchorCtr="0">
            <a:spAutoFit/>
          </a:bodyPr>
          <a:lstStyle/>
          <a:p>
            <a:pPr lvl="0" algn="ctr">
              <a:lnSpc>
                <a:spcPct val="150000"/>
              </a:lnSpc>
            </a:pPr>
            <a:r>
              <a:rPr lang="uk-UA" sz="1600" b="1" dirty="0" smtClean="0">
                <a:solidFill>
                  <a:srgbClr val="0070C0"/>
                </a:solidFill>
                <a:latin typeface="+mj-lt"/>
                <a:ea typeface="Calibri"/>
                <a:cs typeface="Calibri"/>
                <a:sym typeface="Calibri"/>
              </a:rPr>
              <a:t>Розробити і підготувати проект наказу (розпорядження) про оголошення конкурсу та умов його проведення</a:t>
            </a:r>
            <a:endParaRPr lang="uk-UA" sz="1600" b="1" dirty="0">
              <a:solidFill>
                <a:srgbClr val="0070C0"/>
              </a:solidFill>
              <a:latin typeface="+mj-lt"/>
              <a:ea typeface="Century Gothic"/>
              <a:cs typeface="Century Gothic"/>
              <a:sym typeface="Century Gothic"/>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5462" y="365125"/>
            <a:ext cx="10738338" cy="2254983"/>
          </a:xfrm>
          <a:ln w="28575">
            <a:solidFill>
              <a:srgbClr val="00B0F0"/>
            </a:solidFill>
          </a:ln>
          <a:effectLst>
            <a:outerShdw blurRad="50800" dist="38100" dir="2700000" algn="tl" rotWithShape="0">
              <a:prstClr val="black">
                <a:alpha val="40000"/>
              </a:prstClr>
            </a:outerShdw>
          </a:effectLst>
        </p:spPr>
        <p:txBody>
          <a:bodyPr>
            <a:noAutofit/>
          </a:bodyPr>
          <a:lstStyle/>
          <a:p>
            <a:pPr>
              <a:lnSpc>
                <a:spcPct val="100000"/>
              </a:lnSpc>
            </a:pPr>
            <a:r>
              <a:rPr lang="ru-RU" sz="2000" dirty="0" smtClean="0"/>
              <a:t/>
            </a:r>
            <a:br>
              <a:rPr lang="ru-RU" sz="2000" dirty="0" smtClean="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solidFill>
                  <a:srgbClr val="006699"/>
                </a:solidFill>
              </a:rPr>
              <a:t/>
            </a:r>
            <a:br>
              <a:rPr lang="ru-RU" sz="2000" dirty="0" smtClean="0">
                <a:solidFill>
                  <a:srgbClr val="006699"/>
                </a:solidFill>
              </a:rPr>
            </a:br>
            <a:r>
              <a:rPr lang="ru-RU" sz="2000" dirty="0" smtClean="0">
                <a:solidFill>
                  <a:srgbClr val="006699"/>
                </a:solidFill>
              </a:rPr>
              <a:t>- Приклад </a:t>
            </a:r>
            <a:r>
              <a:rPr lang="ru-RU" sz="2000" dirty="0" err="1">
                <a:solidFill>
                  <a:srgbClr val="006699"/>
                </a:solidFill>
              </a:rPr>
              <a:t>оформлених</a:t>
            </a:r>
            <a:r>
              <a:rPr lang="ru-RU" sz="2000" dirty="0">
                <a:solidFill>
                  <a:srgbClr val="006699"/>
                </a:solidFill>
              </a:rPr>
              <a:t> </a:t>
            </a:r>
            <a:r>
              <a:rPr lang="ru-RU" sz="2000" dirty="0" err="1">
                <a:solidFill>
                  <a:srgbClr val="006699"/>
                </a:solidFill>
              </a:rPr>
              <a:t>пропозицій</a:t>
            </a:r>
            <a:r>
              <a:rPr lang="ru-RU" sz="2000" dirty="0">
                <a:solidFill>
                  <a:srgbClr val="006699"/>
                </a:solidFill>
              </a:rPr>
              <a:t> до умов </a:t>
            </a:r>
            <a:r>
              <a:rPr lang="ru-RU" sz="2000" dirty="0" err="1">
                <a:solidFill>
                  <a:srgbClr val="006699"/>
                </a:solidFill>
              </a:rPr>
              <a:t>проведення</a:t>
            </a:r>
            <a:r>
              <a:rPr lang="ru-RU" sz="2000" dirty="0">
                <a:solidFill>
                  <a:srgbClr val="006699"/>
                </a:solidFill>
              </a:rPr>
              <a:t> конкурсу (ДОДАТОК 1)</a:t>
            </a:r>
            <a:br>
              <a:rPr lang="ru-RU" sz="2000" dirty="0">
                <a:solidFill>
                  <a:srgbClr val="006699"/>
                </a:solidFill>
              </a:rPr>
            </a:br>
            <a:r>
              <a:rPr lang="ru-RU" sz="2000" dirty="0" smtClean="0">
                <a:solidFill>
                  <a:srgbClr val="006699"/>
                </a:solidFill>
              </a:rPr>
              <a:t>- </a:t>
            </a:r>
            <a:r>
              <a:rPr lang="ru-RU" sz="2000" dirty="0" err="1" smtClean="0">
                <a:solidFill>
                  <a:srgbClr val="006699"/>
                </a:solidFill>
              </a:rPr>
              <a:t>Рекомендований</a:t>
            </a:r>
            <a:r>
              <a:rPr lang="ru-RU" sz="2000" dirty="0" smtClean="0">
                <a:solidFill>
                  <a:srgbClr val="006699"/>
                </a:solidFill>
              </a:rPr>
              <a:t> </a:t>
            </a:r>
            <a:r>
              <a:rPr lang="ru-RU" sz="2000" dirty="0" err="1">
                <a:solidFill>
                  <a:srgbClr val="006699"/>
                </a:solidFill>
              </a:rPr>
              <a:t>перелік</a:t>
            </a:r>
            <a:r>
              <a:rPr lang="ru-RU" sz="2000" dirty="0">
                <a:solidFill>
                  <a:srgbClr val="006699"/>
                </a:solidFill>
              </a:rPr>
              <a:t> </a:t>
            </a:r>
            <a:r>
              <a:rPr lang="ru-RU" sz="2000" dirty="0" err="1">
                <a:solidFill>
                  <a:srgbClr val="006699"/>
                </a:solidFill>
              </a:rPr>
              <a:t>вимог</a:t>
            </a:r>
            <a:r>
              <a:rPr lang="ru-RU" sz="2000" dirty="0">
                <a:solidFill>
                  <a:srgbClr val="006699"/>
                </a:solidFill>
              </a:rPr>
              <a:t> до компетентностей </a:t>
            </a:r>
            <a:r>
              <a:rPr lang="ru-RU" sz="2000" dirty="0" err="1">
                <a:solidFill>
                  <a:srgbClr val="006699"/>
                </a:solidFill>
              </a:rPr>
              <a:t>осіб</a:t>
            </a:r>
            <a:r>
              <a:rPr lang="ru-RU" sz="2000" dirty="0">
                <a:solidFill>
                  <a:srgbClr val="006699"/>
                </a:solidFill>
              </a:rPr>
              <a:t>, </a:t>
            </a:r>
            <a:r>
              <a:rPr lang="ru-RU" sz="2000" dirty="0" err="1">
                <a:solidFill>
                  <a:srgbClr val="006699"/>
                </a:solidFill>
              </a:rPr>
              <a:t>які</a:t>
            </a:r>
            <a:r>
              <a:rPr lang="ru-RU" sz="2000" dirty="0">
                <a:solidFill>
                  <a:srgbClr val="006699"/>
                </a:solidFill>
              </a:rPr>
              <a:t> </a:t>
            </a:r>
            <a:r>
              <a:rPr lang="ru-RU" sz="2000" dirty="0" err="1">
                <a:solidFill>
                  <a:srgbClr val="006699"/>
                </a:solidFill>
              </a:rPr>
              <a:t>претендують</a:t>
            </a:r>
            <a:r>
              <a:rPr lang="ru-RU" sz="2000" dirty="0">
                <a:solidFill>
                  <a:srgbClr val="006699"/>
                </a:solidFill>
              </a:rPr>
              <a:t> на посади </a:t>
            </a:r>
            <a:r>
              <a:rPr lang="ru-RU" sz="2000" dirty="0" err="1">
                <a:solidFill>
                  <a:srgbClr val="006699"/>
                </a:solidFill>
              </a:rPr>
              <a:t>державної</a:t>
            </a:r>
            <a:r>
              <a:rPr lang="ru-RU" sz="2000" dirty="0">
                <a:solidFill>
                  <a:srgbClr val="006699"/>
                </a:solidFill>
              </a:rPr>
              <a:t> </a:t>
            </a:r>
            <a:r>
              <a:rPr lang="ru-RU" sz="2000" dirty="0" err="1">
                <a:solidFill>
                  <a:srgbClr val="006699"/>
                </a:solidFill>
              </a:rPr>
              <a:t>служби</a:t>
            </a:r>
            <a:r>
              <a:rPr lang="ru-RU" sz="2000" dirty="0">
                <a:solidFill>
                  <a:srgbClr val="006699"/>
                </a:solidFill>
              </a:rPr>
              <a:t> </a:t>
            </a:r>
            <a:r>
              <a:rPr lang="ru-RU" sz="2000" dirty="0" err="1">
                <a:solidFill>
                  <a:srgbClr val="006699"/>
                </a:solidFill>
              </a:rPr>
              <a:t>категорій</a:t>
            </a:r>
            <a:r>
              <a:rPr lang="ru-RU" sz="2000" dirty="0">
                <a:solidFill>
                  <a:srgbClr val="006699"/>
                </a:solidFill>
              </a:rPr>
              <a:t> «Б» і «В» (ДОДАТОК 2)</a:t>
            </a:r>
            <a:br>
              <a:rPr lang="ru-RU" sz="2000" dirty="0">
                <a:solidFill>
                  <a:srgbClr val="006699"/>
                </a:solidFill>
              </a:rPr>
            </a:br>
            <a:r>
              <a:rPr lang="ru-RU" sz="2000" dirty="0" smtClean="0">
                <a:solidFill>
                  <a:srgbClr val="006699"/>
                </a:solidFill>
              </a:rPr>
              <a:t>- Приклад </a:t>
            </a:r>
            <a:r>
              <a:rPr lang="ru-RU" sz="2000" dirty="0" err="1">
                <a:solidFill>
                  <a:srgbClr val="006699"/>
                </a:solidFill>
              </a:rPr>
              <a:t>взаємозв’язку</a:t>
            </a:r>
            <a:r>
              <a:rPr lang="ru-RU" sz="2000" dirty="0">
                <a:solidFill>
                  <a:srgbClr val="006699"/>
                </a:solidFill>
              </a:rPr>
              <a:t> </a:t>
            </a:r>
            <a:r>
              <a:rPr lang="ru-RU" sz="2000" dirty="0" err="1">
                <a:solidFill>
                  <a:srgbClr val="006699"/>
                </a:solidFill>
              </a:rPr>
              <a:t>вимог</a:t>
            </a:r>
            <a:r>
              <a:rPr lang="ru-RU" sz="2000" dirty="0">
                <a:solidFill>
                  <a:srgbClr val="006699"/>
                </a:solidFill>
              </a:rPr>
              <a:t> до </a:t>
            </a:r>
            <a:r>
              <a:rPr lang="ru-RU" sz="2000" dirty="0" err="1">
                <a:solidFill>
                  <a:srgbClr val="006699"/>
                </a:solidFill>
              </a:rPr>
              <a:t>компетентності</a:t>
            </a:r>
            <a:r>
              <a:rPr lang="ru-RU" sz="2000" dirty="0">
                <a:solidFill>
                  <a:srgbClr val="006699"/>
                </a:solidFill>
              </a:rPr>
              <a:t> з </a:t>
            </a:r>
            <a:r>
              <a:rPr lang="ru-RU" sz="2000" dirty="0" err="1">
                <a:solidFill>
                  <a:srgbClr val="006699"/>
                </a:solidFill>
              </a:rPr>
              <a:t>основними</a:t>
            </a:r>
            <a:r>
              <a:rPr lang="ru-RU" sz="2000" dirty="0">
                <a:solidFill>
                  <a:srgbClr val="006699"/>
                </a:solidFill>
              </a:rPr>
              <a:t> </a:t>
            </a:r>
            <a:r>
              <a:rPr lang="ru-RU" sz="2000" dirty="0" err="1">
                <a:solidFill>
                  <a:srgbClr val="006699"/>
                </a:solidFill>
              </a:rPr>
              <a:t>посадовими</a:t>
            </a:r>
            <a:r>
              <a:rPr lang="ru-RU" sz="2000" dirty="0">
                <a:solidFill>
                  <a:srgbClr val="006699"/>
                </a:solidFill>
              </a:rPr>
              <a:t> </a:t>
            </a:r>
            <a:r>
              <a:rPr lang="ru-RU" sz="2000" dirty="0" err="1">
                <a:solidFill>
                  <a:srgbClr val="006699"/>
                </a:solidFill>
              </a:rPr>
              <a:t>обовʼязками</a:t>
            </a:r>
            <a:r>
              <a:rPr lang="ru-RU" sz="2000" dirty="0">
                <a:solidFill>
                  <a:srgbClr val="006699"/>
                </a:solidFill>
              </a:rPr>
              <a:t> (ДОДАТОК 3)</a:t>
            </a:r>
            <a:br>
              <a:rPr lang="ru-RU" sz="2000" dirty="0">
                <a:solidFill>
                  <a:srgbClr val="006699"/>
                </a:solidFill>
              </a:rPr>
            </a:br>
            <a:r>
              <a:rPr lang="ru-RU" sz="2000" dirty="0" smtClean="0">
                <a:solidFill>
                  <a:srgbClr val="006699"/>
                </a:solidFill>
              </a:rPr>
              <a:t>- Приклад </a:t>
            </a:r>
            <a:r>
              <a:rPr lang="ru-RU" sz="2000" dirty="0" err="1">
                <a:solidFill>
                  <a:srgbClr val="006699"/>
                </a:solidFill>
              </a:rPr>
              <a:t>оформлених</a:t>
            </a:r>
            <a:r>
              <a:rPr lang="ru-RU" sz="2000" dirty="0">
                <a:solidFill>
                  <a:srgbClr val="006699"/>
                </a:solidFill>
              </a:rPr>
              <a:t> умов </a:t>
            </a:r>
            <a:r>
              <a:rPr lang="ru-RU" sz="2000" dirty="0" err="1">
                <a:solidFill>
                  <a:srgbClr val="006699"/>
                </a:solidFill>
              </a:rPr>
              <a:t>проведення</a:t>
            </a:r>
            <a:r>
              <a:rPr lang="ru-RU" sz="2000" dirty="0">
                <a:solidFill>
                  <a:srgbClr val="006699"/>
                </a:solidFill>
              </a:rPr>
              <a:t> конкурсу ДОДАТОК 4 </a:t>
            </a:r>
            <a:r>
              <a:rPr lang="ru-RU" sz="2000" dirty="0">
                <a:solidFill>
                  <a:srgbClr val="0070C0"/>
                </a:solidFill>
              </a:rPr>
              <a:t/>
            </a:r>
            <a:br>
              <a:rPr lang="ru-RU" sz="2000" dirty="0">
                <a:solidFill>
                  <a:srgbClr val="0070C0"/>
                </a:solidFill>
              </a:rPr>
            </a:br>
            <a:r>
              <a:rPr lang="uk-UA" sz="2000" dirty="0"/>
              <a:t/>
            </a:r>
            <a:br>
              <a:rPr lang="uk-UA" sz="2000" dirty="0"/>
            </a:br>
            <a:r>
              <a:rPr lang="ru-RU" sz="2000" dirty="0"/>
              <a:t/>
            </a:r>
            <a:br>
              <a:rPr lang="ru-RU" sz="2000" dirty="0"/>
            </a:br>
            <a:r>
              <a:rPr lang="ru-RU" sz="2000" dirty="0" smtClean="0"/>
              <a:t/>
            </a:r>
            <a:br>
              <a:rPr lang="ru-RU" sz="2000" dirty="0" smtClean="0"/>
            </a:br>
            <a:r>
              <a:rPr lang="ru-RU" sz="2400" dirty="0"/>
              <a:t/>
            </a:r>
            <a:br>
              <a:rPr lang="ru-RU" sz="2400" dirty="0"/>
            </a:br>
            <a:r>
              <a:rPr lang="ru-RU" sz="2400" dirty="0" smtClean="0"/>
              <a:t/>
            </a:r>
            <a:br>
              <a:rPr lang="ru-RU" sz="2400" dirty="0" smtClean="0"/>
            </a:br>
            <a:endParaRPr lang="uk-UA" sz="2400" dirty="0"/>
          </a:p>
        </p:txBody>
      </p:sp>
      <p:sp>
        <p:nvSpPr>
          <p:cNvPr id="3" name="Текст 2"/>
          <p:cNvSpPr>
            <a:spLocks noGrp="1"/>
          </p:cNvSpPr>
          <p:nvPr>
            <p:ph type="body" idx="1"/>
          </p:nvPr>
        </p:nvSpPr>
        <p:spPr>
          <a:xfrm>
            <a:off x="615462" y="2971800"/>
            <a:ext cx="10738338" cy="3205163"/>
          </a:xfrm>
          <a:ln w="28575">
            <a:solidFill>
              <a:srgbClr val="00B0F0"/>
            </a:solidFill>
          </a:ln>
          <a:effectLst>
            <a:outerShdw blurRad="50800" dist="38100" dir="2700000" algn="tl" rotWithShape="0">
              <a:prstClr val="black">
                <a:alpha val="40000"/>
              </a:prstClr>
            </a:outerShdw>
          </a:effectLst>
        </p:spPr>
        <p:txBody>
          <a:bodyPr>
            <a:noAutofit/>
          </a:bodyPr>
          <a:lstStyle/>
          <a:p>
            <a:pPr marL="114300" indent="0">
              <a:lnSpc>
                <a:spcPct val="100000"/>
              </a:lnSpc>
              <a:buNone/>
            </a:pPr>
            <a:r>
              <a:rPr lang="ru-RU" sz="2200" dirty="0" smtClean="0"/>
              <a:t>     </a:t>
            </a:r>
            <a:r>
              <a:rPr lang="ru-RU" sz="2200" dirty="0" err="1" smtClean="0">
                <a:solidFill>
                  <a:srgbClr val="006699"/>
                </a:solidFill>
              </a:rPr>
              <a:t>Методичні</a:t>
            </a:r>
            <a:r>
              <a:rPr lang="ru-RU" sz="2200" dirty="0" smtClean="0">
                <a:solidFill>
                  <a:srgbClr val="006699"/>
                </a:solidFill>
              </a:rPr>
              <a:t> </a:t>
            </a:r>
            <a:r>
              <a:rPr lang="ru-RU" sz="2200" dirty="0" err="1">
                <a:solidFill>
                  <a:srgbClr val="006699"/>
                </a:solidFill>
              </a:rPr>
              <a:t>рекомендації</a:t>
            </a:r>
            <a:r>
              <a:rPr lang="ru-RU" sz="2200" dirty="0">
                <a:solidFill>
                  <a:srgbClr val="006699"/>
                </a:solidFill>
              </a:rPr>
              <a:t> </a:t>
            </a:r>
            <a:r>
              <a:rPr lang="ru-RU" sz="2200" dirty="0" err="1">
                <a:solidFill>
                  <a:srgbClr val="006699"/>
                </a:solidFill>
              </a:rPr>
              <a:t>щодо</a:t>
            </a:r>
            <a:r>
              <a:rPr lang="ru-RU" sz="2200" dirty="0">
                <a:solidFill>
                  <a:srgbClr val="006699"/>
                </a:solidFill>
              </a:rPr>
              <a:t> </a:t>
            </a:r>
            <a:r>
              <a:rPr lang="ru-RU" sz="2200" dirty="0" err="1">
                <a:solidFill>
                  <a:srgbClr val="006699"/>
                </a:solidFill>
              </a:rPr>
              <a:t>окремих</a:t>
            </a:r>
            <a:r>
              <a:rPr lang="ru-RU" sz="2200" dirty="0">
                <a:solidFill>
                  <a:srgbClr val="006699"/>
                </a:solidFill>
              </a:rPr>
              <a:t> </a:t>
            </a:r>
            <a:r>
              <a:rPr lang="ru-RU" sz="2200" dirty="0" err="1">
                <a:solidFill>
                  <a:srgbClr val="006699"/>
                </a:solidFill>
              </a:rPr>
              <a:t>питань</a:t>
            </a:r>
            <a:r>
              <a:rPr lang="ru-RU" sz="2200" dirty="0">
                <a:solidFill>
                  <a:srgbClr val="006699"/>
                </a:solidFill>
              </a:rPr>
              <a:t> </a:t>
            </a:r>
            <a:r>
              <a:rPr lang="ru-RU" sz="2200" dirty="0" err="1">
                <a:solidFill>
                  <a:srgbClr val="006699"/>
                </a:solidFill>
              </a:rPr>
              <a:t>визначення</a:t>
            </a:r>
            <a:r>
              <a:rPr lang="ru-RU" sz="2200" dirty="0">
                <a:solidFill>
                  <a:srgbClr val="006699"/>
                </a:solidFill>
              </a:rPr>
              <a:t> </a:t>
            </a:r>
            <a:r>
              <a:rPr lang="ru-RU" sz="2200" dirty="0" err="1">
                <a:solidFill>
                  <a:srgbClr val="006699"/>
                </a:solidFill>
              </a:rPr>
              <a:t>спеціальних</a:t>
            </a:r>
            <a:r>
              <a:rPr lang="ru-RU" sz="2200" dirty="0">
                <a:solidFill>
                  <a:srgbClr val="006699"/>
                </a:solidFill>
              </a:rPr>
              <a:t> </a:t>
            </a:r>
            <a:r>
              <a:rPr lang="ru-RU" sz="2200" dirty="0" err="1">
                <a:solidFill>
                  <a:srgbClr val="006699"/>
                </a:solidFill>
              </a:rPr>
              <a:t>вимог</a:t>
            </a:r>
            <a:r>
              <a:rPr lang="ru-RU" sz="2200" dirty="0">
                <a:solidFill>
                  <a:srgbClr val="006699"/>
                </a:solidFill>
              </a:rPr>
              <a:t> до </a:t>
            </a:r>
            <a:r>
              <a:rPr lang="ru-RU" sz="2200" dirty="0" err="1">
                <a:solidFill>
                  <a:srgbClr val="006699"/>
                </a:solidFill>
              </a:rPr>
              <a:t>осіб</a:t>
            </a:r>
            <a:r>
              <a:rPr lang="ru-RU" sz="2200" dirty="0">
                <a:solidFill>
                  <a:srgbClr val="006699"/>
                </a:solidFill>
              </a:rPr>
              <a:t>, </a:t>
            </a:r>
            <a:r>
              <a:rPr lang="ru-RU" sz="2200" dirty="0" err="1">
                <a:solidFill>
                  <a:srgbClr val="006699"/>
                </a:solidFill>
              </a:rPr>
              <a:t>які</a:t>
            </a:r>
            <a:r>
              <a:rPr lang="ru-RU" sz="2200" dirty="0">
                <a:solidFill>
                  <a:srgbClr val="006699"/>
                </a:solidFill>
              </a:rPr>
              <a:t> </a:t>
            </a:r>
            <a:r>
              <a:rPr lang="ru-RU" sz="2200" dirty="0" err="1">
                <a:solidFill>
                  <a:srgbClr val="006699"/>
                </a:solidFill>
              </a:rPr>
              <a:t>претендують</a:t>
            </a:r>
            <a:r>
              <a:rPr lang="ru-RU" sz="2200" dirty="0">
                <a:solidFill>
                  <a:srgbClr val="006699"/>
                </a:solidFill>
              </a:rPr>
              <a:t> на </a:t>
            </a:r>
            <a:r>
              <a:rPr lang="ru-RU" sz="2200" dirty="0" err="1">
                <a:solidFill>
                  <a:srgbClr val="006699"/>
                </a:solidFill>
              </a:rPr>
              <a:t>зайняття</a:t>
            </a:r>
            <a:r>
              <a:rPr lang="ru-RU" sz="2200" dirty="0">
                <a:solidFill>
                  <a:srgbClr val="006699"/>
                </a:solidFill>
              </a:rPr>
              <a:t> посад </a:t>
            </a:r>
            <a:r>
              <a:rPr lang="ru-RU" sz="2200" dirty="0" err="1">
                <a:solidFill>
                  <a:srgbClr val="006699"/>
                </a:solidFill>
              </a:rPr>
              <a:t>державної</a:t>
            </a:r>
            <a:r>
              <a:rPr lang="ru-RU" sz="2200" dirty="0">
                <a:solidFill>
                  <a:srgbClr val="006699"/>
                </a:solidFill>
              </a:rPr>
              <a:t> </a:t>
            </a:r>
            <a:r>
              <a:rPr lang="ru-RU" sz="2200" dirty="0" err="1">
                <a:solidFill>
                  <a:srgbClr val="006699"/>
                </a:solidFill>
              </a:rPr>
              <a:t>служби</a:t>
            </a:r>
            <a:r>
              <a:rPr lang="ru-RU" sz="2200" dirty="0">
                <a:solidFill>
                  <a:srgbClr val="006699"/>
                </a:solidFill>
              </a:rPr>
              <a:t> </a:t>
            </a:r>
            <a:r>
              <a:rPr lang="ru-RU" sz="2200" dirty="0" err="1">
                <a:solidFill>
                  <a:srgbClr val="006699"/>
                </a:solidFill>
              </a:rPr>
              <a:t>категорій</a:t>
            </a:r>
            <a:r>
              <a:rPr lang="ru-RU" sz="2200" dirty="0">
                <a:solidFill>
                  <a:srgbClr val="006699"/>
                </a:solidFill>
              </a:rPr>
              <a:t> "Б" і "В", та </a:t>
            </a:r>
            <a:r>
              <a:rPr lang="ru-RU" sz="2200" dirty="0" err="1">
                <a:solidFill>
                  <a:srgbClr val="006699"/>
                </a:solidFill>
              </a:rPr>
              <a:t>підготовки</a:t>
            </a:r>
            <a:r>
              <a:rPr lang="ru-RU" sz="2200" dirty="0">
                <a:solidFill>
                  <a:srgbClr val="006699"/>
                </a:solidFill>
              </a:rPr>
              <a:t> умов </a:t>
            </a:r>
            <a:r>
              <a:rPr lang="ru-RU" sz="2200" dirty="0" err="1">
                <a:solidFill>
                  <a:srgbClr val="006699"/>
                </a:solidFill>
              </a:rPr>
              <a:t>проведення</a:t>
            </a:r>
            <a:r>
              <a:rPr lang="ru-RU" sz="2200" dirty="0">
                <a:solidFill>
                  <a:srgbClr val="006699"/>
                </a:solidFill>
              </a:rPr>
              <a:t> конкурсу. </a:t>
            </a:r>
            <a:br>
              <a:rPr lang="ru-RU" sz="2200" dirty="0">
                <a:solidFill>
                  <a:srgbClr val="006699"/>
                </a:solidFill>
              </a:rPr>
            </a:br>
            <a:r>
              <a:rPr lang="ru-RU" sz="2200" dirty="0">
                <a:solidFill>
                  <a:srgbClr val="006699"/>
                </a:solidFill>
              </a:rPr>
              <a:t/>
            </a:r>
            <a:br>
              <a:rPr lang="ru-RU" sz="2200" dirty="0">
                <a:solidFill>
                  <a:srgbClr val="006699"/>
                </a:solidFill>
              </a:rPr>
            </a:br>
            <a:r>
              <a:rPr lang="ru-RU" sz="2200" dirty="0">
                <a:solidFill>
                  <a:srgbClr val="006699"/>
                </a:solidFill>
              </a:rPr>
              <a:t>      </a:t>
            </a:r>
            <a:r>
              <a:rPr lang="ru-RU" sz="2200" dirty="0" err="1">
                <a:solidFill>
                  <a:srgbClr val="006699"/>
                </a:solidFill>
              </a:rPr>
              <a:t>Додатки</a:t>
            </a:r>
            <a:r>
              <a:rPr lang="ru-RU" sz="2200" dirty="0">
                <a:solidFill>
                  <a:srgbClr val="006699"/>
                </a:solidFill>
              </a:rPr>
              <a:t> 1, 3, 4 </a:t>
            </a:r>
            <a:r>
              <a:rPr lang="ru-RU" sz="2200" dirty="0" err="1">
                <a:solidFill>
                  <a:srgbClr val="006699"/>
                </a:solidFill>
              </a:rPr>
              <a:t>викладені</a:t>
            </a:r>
            <a:r>
              <a:rPr lang="ru-RU" sz="2200" dirty="0">
                <a:solidFill>
                  <a:srgbClr val="006699"/>
                </a:solidFill>
              </a:rPr>
              <a:t> в </a:t>
            </a:r>
            <a:r>
              <a:rPr lang="ru-RU" sz="2200" dirty="0" err="1">
                <a:solidFill>
                  <a:srgbClr val="006699"/>
                </a:solidFill>
              </a:rPr>
              <a:t>редакції</a:t>
            </a:r>
            <a:r>
              <a:rPr lang="ru-RU" sz="2200" dirty="0">
                <a:solidFill>
                  <a:srgbClr val="006699"/>
                </a:solidFill>
              </a:rPr>
              <a:t>, </a:t>
            </a:r>
            <a:r>
              <a:rPr lang="ru-RU" sz="2200" dirty="0" err="1">
                <a:solidFill>
                  <a:srgbClr val="006699"/>
                </a:solidFill>
              </a:rPr>
              <a:t>затвердженій</a:t>
            </a:r>
            <a:r>
              <a:rPr lang="ru-RU" sz="2200" dirty="0">
                <a:solidFill>
                  <a:srgbClr val="006699"/>
                </a:solidFill>
              </a:rPr>
              <a:t>  Наказом НАДС </a:t>
            </a:r>
            <a:r>
              <a:rPr lang="ru-RU" sz="2200" dirty="0" err="1">
                <a:solidFill>
                  <a:srgbClr val="006699"/>
                </a:solidFill>
              </a:rPr>
              <a:t>від</a:t>
            </a:r>
            <a:r>
              <a:rPr lang="ru-RU" sz="2200" dirty="0">
                <a:solidFill>
                  <a:srgbClr val="006699"/>
                </a:solidFill>
              </a:rPr>
              <a:t> 24 лютого 2021 р. № 31-21 «Про </a:t>
            </a:r>
            <a:r>
              <a:rPr lang="ru-RU" sz="2200" dirty="0" err="1">
                <a:solidFill>
                  <a:srgbClr val="006699"/>
                </a:solidFill>
              </a:rPr>
              <a:t>внесення</a:t>
            </a:r>
            <a:r>
              <a:rPr lang="ru-RU" sz="2200" dirty="0">
                <a:solidFill>
                  <a:srgbClr val="006699"/>
                </a:solidFill>
              </a:rPr>
              <a:t> </a:t>
            </a:r>
            <a:r>
              <a:rPr lang="ru-RU" sz="2200" dirty="0" err="1">
                <a:solidFill>
                  <a:srgbClr val="006699"/>
                </a:solidFill>
              </a:rPr>
              <a:t>змін</a:t>
            </a:r>
            <a:r>
              <a:rPr lang="ru-RU" sz="2200" dirty="0">
                <a:solidFill>
                  <a:srgbClr val="006699"/>
                </a:solidFill>
              </a:rPr>
              <a:t> до </a:t>
            </a:r>
            <a:r>
              <a:rPr lang="ru-RU" sz="2200" dirty="0" err="1">
                <a:solidFill>
                  <a:srgbClr val="006699"/>
                </a:solidFill>
              </a:rPr>
              <a:t>Методичних</a:t>
            </a:r>
            <a:r>
              <a:rPr lang="ru-RU" sz="2200" dirty="0">
                <a:solidFill>
                  <a:srgbClr val="006699"/>
                </a:solidFill>
              </a:rPr>
              <a:t> </a:t>
            </a:r>
            <a:r>
              <a:rPr lang="ru-RU" sz="2200" dirty="0" err="1">
                <a:solidFill>
                  <a:srgbClr val="006699"/>
                </a:solidFill>
              </a:rPr>
              <a:t>рекомендацій</a:t>
            </a:r>
            <a:r>
              <a:rPr lang="ru-RU" sz="2200" dirty="0">
                <a:solidFill>
                  <a:srgbClr val="006699"/>
                </a:solidFill>
              </a:rPr>
              <a:t> </a:t>
            </a:r>
            <a:r>
              <a:rPr lang="ru-RU" sz="2200" dirty="0" err="1">
                <a:solidFill>
                  <a:srgbClr val="006699"/>
                </a:solidFill>
              </a:rPr>
              <a:t>щодо</a:t>
            </a:r>
            <a:r>
              <a:rPr lang="ru-RU" sz="2200" dirty="0">
                <a:solidFill>
                  <a:srgbClr val="006699"/>
                </a:solidFill>
              </a:rPr>
              <a:t> </a:t>
            </a:r>
            <a:r>
              <a:rPr lang="ru-RU" sz="2200" dirty="0" err="1">
                <a:solidFill>
                  <a:srgbClr val="006699"/>
                </a:solidFill>
              </a:rPr>
              <a:t>окремих</a:t>
            </a:r>
            <a:r>
              <a:rPr lang="ru-RU" sz="2200" dirty="0">
                <a:solidFill>
                  <a:srgbClr val="006699"/>
                </a:solidFill>
              </a:rPr>
              <a:t> </a:t>
            </a:r>
            <a:r>
              <a:rPr lang="ru-RU" sz="2200" dirty="0" err="1">
                <a:solidFill>
                  <a:srgbClr val="006699"/>
                </a:solidFill>
              </a:rPr>
              <a:t>питань</a:t>
            </a:r>
            <a:r>
              <a:rPr lang="ru-RU" sz="2200" dirty="0">
                <a:solidFill>
                  <a:srgbClr val="006699"/>
                </a:solidFill>
              </a:rPr>
              <a:t> </a:t>
            </a:r>
            <a:r>
              <a:rPr lang="ru-RU" sz="2200" dirty="0" err="1">
                <a:solidFill>
                  <a:srgbClr val="006699"/>
                </a:solidFill>
              </a:rPr>
              <a:t>визначення</a:t>
            </a:r>
            <a:r>
              <a:rPr lang="ru-RU" sz="2200" dirty="0">
                <a:solidFill>
                  <a:srgbClr val="006699"/>
                </a:solidFill>
              </a:rPr>
              <a:t> </a:t>
            </a:r>
            <a:r>
              <a:rPr lang="ru-RU" sz="2200" dirty="0" err="1">
                <a:solidFill>
                  <a:srgbClr val="006699"/>
                </a:solidFill>
              </a:rPr>
              <a:t>спеціальних</a:t>
            </a:r>
            <a:r>
              <a:rPr lang="ru-RU" sz="2200" dirty="0">
                <a:solidFill>
                  <a:srgbClr val="006699"/>
                </a:solidFill>
              </a:rPr>
              <a:t> </a:t>
            </a:r>
            <a:r>
              <a:rPr lang="ru-RU" sz="2200" dirty="0" err="1">
                <a:solidFill>
                  <a:srgbClr val="006699"/>
                </a:solidFill>
              </a:rPr>
              <a:t>вимог</a:t>
            </a:r>
            <a:r>
              <a:rPr lang="ru-RU" sz="2200" dirty="0">
                <a:solidFill>
                  <a:srgbClr val="006699"/>
                </a:solidFill>
              </a:rPr>
              <a:t> до </a:t>
            </a:r>
            <a:r>
              <a:rPr lang="ru-RU" sz="2200" dirty="0" err="1">
                <a:solidFill>
                  <a:srgbClr val="006699"/>
                </a:solidFill>
              </a:rPr>
              <a:t>осіб</a:t>
            </a:r>
            <a:r>
              <a:rPr lang="ru-RU" sz="2200" dirty="0">
                <a:solidFill>
                  <a:srgbClr val="006699"/>
                </a:solidFill>
              </a:rPr>
              <a:t>, </a:t>
            </a:r>
            <a:r>
              <a:rPr lang="ru-RU" sz="2200" dirty="0" err="1">
                <a:solidFill>
                  <a:srgbClr val="006699"/>
                </a:solidFill>
              </a:rPr>
              <a:t>які</a:t>
            </a:r>
            <a:r>
              <a:rPr lang="ru-RU" sz="2200" dirty="0">
                <a:solidFill>
                  <a:srgbClr val="006699"/>
                </a:solidFill>
              </a:rPr>
              <a:t> </a:t>
            </a:r>
            <a:r>
              <a:rPr lang="ru-RU" sz="2200" dirty="0" err="1">
                <a:solidFill>
                  <a:srgbClr val="006699"/>
                </a:solidFill>
              </a:rPr>
              <a:t>претендують</a:t>
            </a:r>
            <a:r>
              <a:rPr lang="ru-RU" sz="2200" dirty="0">
                <a:solidFill>
                  <a:srgbClr val="006699"/>
                </a:solidFill>
              </a:rPr>
              <a:t> на </a:t>
            </a:r>
            <a:r>
              <a:rPr lang="ru-RU" sz="2200" dirty="0" err="1">
                <a:solidFill>
                  <a:srgbClr val="006699"/>
                </a:solidFill>
              </a:rPr>
              <a:t>зайняття</a:t>
            </a:r>
            <a:r>
              <a:rPr lang="ru-RU" sz="2200" dirty="0">
                <a:solidFill>
                  <a:srgbClr val="006699"/>
                </a:solidFill>
              </a:rPr>
              <a:t> посад </a:t>
            </a:r>
            <a:r>
              <a:rPr lang="ru-RU" sz="2200" dirty="0" err="1">
                <a:solidFill>
                  <a:srgbClr val="006699"/>
                </a:solidFill>
              </a:rPr>
              <a:t>державної</a:t>
            </a:r>
            <a:r>
              <a:rPr lang="ru-RU" sz="2200" dirty="0">
                <a:solidFill>
                  <a:srgbClr val="006699"/>
                </a:solidFill>
              </a:rPr>
              <a:t> </a:t>
            </a:r>
            <a:r>
              <a:rPr lang="ru-RU" sz="2200" dirty="0" err="1">
                <a:solidFill>
                  <a:srgbClr val="006699"/>
                </a:solidFill>
              </a:rPr>
              <a:t>служби</a:t>
            </a:r>
            <a:r>
              <a:rPr lang="ru-RU" sz="2200" dirty="0">
                <a:solidFill>
                  <a:srgbClr val="006699"/>
                </a:solidFill>
              </a:rPr>
              <a:t> </a:t>
            </a:r>
            <a:r>
              <a:rPr lang="ru-RU" sz="2200" dirty="0" err="1">
                <a:solidFill>
                  <a:srgbClr val="006699"/>
                </a:solidFill>
              </a:rPr>
              <a:t>категорій</a:t>
            </a:r>
            <a:r>
              <a:rPr lang="ru-RU" sz="2200" dirty="0">
                <a:solidFill>
                  <a:srgbClr val="006699"/>
                </a:solidFill>
              </a:rPr>
              <a:t> "Б" і "В"»</a:t>
            </a:r>
            <a:br>
              <a:rPr lang="ru-RU" sz="2200" dirty="0">
                <a:solidFill>
                  <a:srgbClr val="006699"/>
                </a:solidFill>
              </a:rPr>
            </a:br>
            <a:endParaRPr lang="uk-UA" sz="2200" dirty="0">
              <a:solidFill>
                <a:srgbClr val="006699"/>
              </a:solidFill>
            </a:endParaRPr>
          </a:p>
        </p:txBody>
      </p:sp>
    </p:spTree>
    <p:extLst>
      <p:ext uri="{BB962C8B-B14F-4D97-AF65-F5344CB8AC3E}">
        <p14:creationId xmlns:p14="http://schemas.microsoft.com/office/powerpoint/2010/main" val="267946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1951"/>
            <a:ext cx="10515600" cy="1325563"/>
          </a:xfrm>
          <a:noFill/>
          <a:ln>
            <a:solidFill>
              <a:srgbClr val="00B0F0"/>
            </a:solidFill>
          </a:ln>
        </p:spPr>
        <p:style>
          <a:lnRef idx="2">
            <a:schemeClr val="accent6"/>
          </a:lnRef>
          <a:fillRef idx="1">
            <a:schemeClr val="lt1"/>
          </a:fillRef>
          <a:effectRef idx="0">
            <a:schemeClr val="accent6"/>
          </a:effectRef>
          <a:fontRef idx="minor">
            <a:schemeClr val="dk1"/>
          </a:fontRef>
        </p:style>
        <p:txBody>
          <a:bodyPr/>
          <a:lstStyle/>
          <a:p>
            <a:pPr algn="ctr"/>
            <a:r>
              <a:rPr lang="uk-UA" b="1" dirty="0" smtClean="0">
                <a:ln w="22225">
                  <a:solidFill>
                    <a:srgbClr val="006699"/>
                  </a:solidFill>
                  <a:prstDash val="solid"/>
                </a:ln>
                <a:solidFill>
                  <a:srgbClr val="0099CC"/>
                </a:solidFill>
              </a:rPr>
              <a:t>Етапи проведення конкурсу</a:t>
            </a:r>
            <a:endParaRPr lang="uk-UA" b="1" dirty="0">
              <a:ln w="22225">
                <a:solidFill>
                  <a:srgbClr val="006699"/>
                </a:solidFill>
                <a:prstDash val="solid"/>
              </a:ln>
              <a:solidFill>
                <a:srgbClr val="0099CC"/>
              </a:solidFill>
            </a:endParaRPr>
          </a:p>
        </p:txBody>
      </p:sp>
      <p:sp>
        <p:nvSpPr>
          <p:cNvPr id="3" name="Текст 2"/>
          <p:cNvSpPr>
            <a:spLocks noGrp="1"/>
          </p:cNvSpPr>
          <p:nvPr>
            <p:ph type="body" idx="1"/>
          </p:nvPr>
        </p:nvSpPr>
        <p:spPr>
          <a:ln w="3810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nSpc>
                <a:spcPct val="100000"/>
              </a:lnSpc>
              <a:spcBef>
                <a:spcPts val="600"/>
              </a:spcBef>
            </a:pPr>
            <a:r>
              <a:rPr lang="uk-UA" sz="1800" b="1" dirty="0" smtClean="0">
                <a:solidFill>
                  <a:srgbClr val="006699"/>
                </a:solidFill>
              </a:rPr>
              <a:t>1) прийняття </a:t>
            </a:r>
            <a:r>
              <a:rPr lang="uk-UA" sz="1800" b="1" dirty="0">
                <a:solidFill>
                  <a:srgbClr val="006699"/>
                </a:solidFill>
              </a:rPr>
              <a:t>рішення про оголошення конкурсу</a:t>
            </a:r>
            <a:r>
              <a:rPr lang="uk-UA" sz="1800" b="1" dirty="0" smtClean="0">
                <a:solidFill>
                  <a:srgbClr val="006699"/>
                </a:solidFill>
              </a:rPr>
              <a:t>;</a:t>
            </a:r>
            <a:endParaRPr lang="uk-UA" sz="1800" b="1" dirty="0">
              <a:solidFill>
                <a:srgbClr val="006699"/>
              </a:solidFill>
            </a:endParaRPr>
          </a:p>
          <a:p>
            <a:pPr>
              <a:lnSpc>
                <a:spcPct val="100000"/>
              </a:lnSpc>
              <a:spcBef>
                <a:spcPts val="600"/>
              </a:spcBef>
            </a:pPr>
            <a:r>
              <a:rPr lang="uk-UA" sz="1800" b="1" dirty="0">
                <a:solidFill>
                  <a:srgbClr val="006699"/>
                </a:solidFill>
              </a:rPr>
              <a:t>2) оприлюднення оголошення про проведення конкурсу</a:t>
            </a:r>
            <a:r>
              <a:rPr lang="uk-UA" sz="1800" b="1" dirty="0" smtClean="0">
                <a:solidFill>
                  <a:srgbClr val="006699"/>
                </a:solidFill>
              </a:rPr>
              <a:t>;</a:t>
            </a:r>
            <a:endParaRPr lang="uk-UA" sz="1800" b="1" dirty="0">
              <a:solidFill>
                <a:srgbClr val="006699"/>
              </a:solidFill>
            </a:endParaRPr>
          </a:p>
          <a:p>
            <a:pPr>
              <a:lnSpc>
                <a:spcPct val="100000"/>
              </a:lnSpc>
              <a:spcBef>
                <a:spcPts val="600"/>
              </a:spcBef>
            </a:pPr>
            <a:r>
              <a:rPr lang="uk-UA" sz="1800" b="1" dirty="0">
                <a:solidFill>
                  <a:srgbClr val="006699"/>
                </a:solidFill>
              </a:rPr>
              <a:t>3) прийняття та розгляд інформації від осіб, які бажають взяти участь у конкурсі;</a:t>
            </a:r>
          </a:p>
          <a:p>
            <a:pPr>
              <a:lnSpc>
                <a:spcPct val="100000"/>
              </a:lnSpc>
              <a:spcBef>
                <a:spcPts val="600"/>
              </a:spcBef>
            </a:pPr>
            <a:r>
              <a:rPr lang="uk-UA" sz="1800" b="1" dirty="0" smtClean="0">
                <a:solidFill>
                  <a:srgbClr val="006699"/>
                </a:solidFill>
              </a:rPr>
              <a:t>4</a:t>
            </a:r>
            <a:r>
              <a:rPr lang="uk-UA" sz="1800" b="1" dirty="0">
                <a:solidFill>
                  <a:srgbClr val="006699"/>
                </a:solidFill>
              </a:rPr>
              <a:t>) проведення тестування та визначення його результатів</a:t>
            </a:r>
            <a:r>
              <a:rPr lang="uk-UA" sz="1800" b="1" dirty="0" smtClean="0">
                <a:solidFill>
                  <a:srgbClr val="006699"/>
                </a:solidFill>
              </a:rPr>
              <a:t>;</a:t>
            </a:r>
            <a:endParaRPr lang="uk-UA" sz="1800" b="1" dirty="0">
              <a:solidFill>
                <a:srgbClr val="006699"/>
              </a:solidFill>
            </a:endParaRPr>
          </a:p>
          <a:p>
            <a:pPr>
              <a:lnSpc>
                <a:spcPct val="100000"/>
              </a:lnSpc>
              <a:spcBef>
                <a:spcPts val="600"/>
              </a:spcBef>
            </a:pPr>
            <a:r>
              <a:rPr lang="uk-UA" sz="1800" b="1" dirty="0">
                <a:solidFill>
                  <a:srgbClr val="006699"/>
                </a:solidFill>
              </a:rPr>
              <a:t>5) розв’язання ситуаційних завдань та визначення їх результатів (у разі визначення </a:t>
            </a:r>
            <a:r>
              <a:rPr lang="uk-UA" sz="1800" b="1" dirty="0" smtClean="0">
                <a:solidFill>
                  <a:srgbClr val="006699"/>
                </a:solidFill>
              </a:rPr>
              <a:t>конкурсною </a:t>
            </a:r>
            <a:r>
              <a:rPr lang="uk-UA" sz="1800" b="1" dirty="0">
                <a:solidFill>
                  <a:srgbClr val="006699"/>
                </a:solidFill>
              </a:rPr>
              <a:t>комісією необхідності розв’язання ситуаційних завдань);</a:t>
            </a:r>
          </a:p>
          <a:p>
            <a:pPr>
              <a:lnSpc>
                <a:spcPct val="100000"/>
              </a:lnSpc>
              <a:spcBef>
                <a:spcPts val="600"/>
              </a:spcBef>
            </a:pPr>
            <a:r>
              <a:rPr lang="uk-UA" sz="1800" b="1" dirty="0" smtClean="0">
                <a:solidFill>
                  <a:srgbClr val="006699"/>
                </a:solidFill>
              </a:rPr>
              <a:t>6) </a:t>
            </a:r>
            <a:r>
              <a:rPr lang="uk-UA" sz="1800" b="1" dirty="0">
                <a:solidFill>
                  <a:srgbClr val="006699"/>
                </a:solidFill>
              </a:rPr>
              <a:t>проведення співбесіди та визначення її результатів;</a:t>
            </a:r>
          </a:p>
          <a:p>
            <a:pPr>
              <a:lnSpc>
                <a:spcPct val="100000"/>
              </a:lnSpc>
              <a:spcBef>
                <a:spcPts val="600"/>
              </a:spcBef>
            </a:pPr>
            <a:r>
              <a:rPr lang="uk-UA" sz="1800" b="1" dirty="0" smtClean="0">
                <a:solidFill>
                  <a:srgbClr val="006699"/>
                </a:solidFill>
              </a:rPr>
              <a:t>7</a:t>
            </a:r>
            <a:r>
              <a:rPr lang="uk-UA" sz="1800" b="1" dirty="0">
                <a:solidFill>
                  <a:srgbClr val="006699"/>
                </a:solidFill>
              </a:rPr>
              <a:t>) складення загального рейтингу кандидатів;</a:t>
            </a:r>
          </a:p>
          <a:p>
            <a:pPr>
              <a:lnSpc>
                <a:spcPct val="100000"/>
              </a:lnSpc>
              <a:spcBef>
                <a:spcPts val="600"/>
              </a:spcBef>
            </a:pPr>
            <a:r>
              <a:rPr lang="uk-UA" sz="1800" b="1" dirty="0" smtClean="0">
                <a:solidFill>
                  <a:srgbClr val="006699"/>
                </a:solidFill>
              </a:rPr>
              <a:t>8</a:t>
            </a:r>
            <a:r>
              <a:rPr lang="uk-UA" sz="1800" b="1" dirty="0">
                <a:solidFill>
                  <a:srgbClr val="006699"/>
                </a:solidFill>
              </a:rPr>
              <a:t>) визначення суб’єктом призначення або керівником державної служби переможця (переможців) конкурсу</a:t>
            </a:r>
            <a:r>
              <a:rPr lang="uk-UA" sz="1800" b="1" dirty="0" smtClean="0">
                <a:solidFill>
                  <a:srgbClr val="006699"/>
                </a:solidFill>
              </a:rPr>
              <a:t>;</a:t>
            </a:r>
            <a:endParaRPr lang="uk-UA" sz="1800" b="1" dirty="0">
              <a:solidFill>
                <a:srgbClr val="006699"/>
              </a:solidFill>
            </a:endParaRPr>
          </a:p>
          <a:p>
            <a:pPr>
              <a:lnSpc>
                <a:spcPct val="100000"/>
              </a:lnSpc>
              <a:spcBef>
                <a:spcPts val="600"/>
              </a:spcBef>
            </a:pPr>
            <a:r>
              <a:rPr lang="uk-UA" sz="1800" b="1" dirty="0">
                <a:solidFill>
                  <a:srgbClr val="006699"/>
                </a:solidFill>
              </a:rPr>
              <a:t>9) оприлюднення результатів конкурсу.</a:t>
            </a:r>
          </a:p>
        </p:txBody>
      </p:sp>
    </p:spTree>
    <p:extLst>
      <p:ext uri="{BB962C8B-B14F-4D97-AF65-F5344CB8AC3E}">
        <p14:creationId xmlns:p14="http://schemas.microsoft.com/office/powerpoint/2010/main" val="3382497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4"/>
          <p:cNvSpPr/>
          <p:nvPr/>
        </p:nvSpPr>
        <p:spPr>
          <a:xfrm>
            <a:off x="0" y="0"/>
            <a:ext cx="12191999" cy="6858000"/>
          </a:xfrm>
          <a:prstGeom prst="rect">
            <a:avLst/>
          </a:prstGeom>
          <a:gradFill>
            <a:gsLst>
              <a:gs pos="0">
                <a:srgbClr val="3DD0B4"/>
              </a:gs>
              <a:gs pos="100000">
                <a:srgbClr val="5091CE"/>
              </a:gs>
            </a:gsLst>
            <a:path path="circle">
              <a:fillToRect l="100000" b="100000"/>
            </a:path>
            <a:tileRect t="-100000" r="-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7" name="Google Shape;127;p4"/>
          <p:cNvSpPr txBox="1"/>
          <p:nvPr/>
        </p:nvSpPr>
        <p:spPr>
          <a:xfrm>
            <a:off x="536331" y="615462"/>
            <a:ext cx="10970945" cy="5355272"/>
          </a:xfrm>
          <a:prstGeom prst="rect">
            <a:avLst/>
          </a:prstGeom>
          <a:noFill/>
          <a:ln>
            <a:noFill/>
          </a:ln>
        </p:spPr>
        <p:txBody>
          <a:bodyPr spcFirstLastPara="1" wrap="square" lIns="91425" tIns="45700" rIns="91425" bIns="45700" anchor="t" anchorCtr="0">
            <a:spAutoFit/>
          </a:bodyPr>
          <a:lstStyle/>
          <a:p>
            <a:pPr lvl="0" algn="ctr"/>
            <a:r>
              <a:rPr lang="ru-RU" sz="1800" b="1" dirty="0" err="1">
                <a:solidFill>
                  <a:schemeClr val="tx1">
                    <a:lumMod val="85000"/>
                    <a:lumOff val="15000"/>
                  </a:schemeClr>
                </a:solidFill>
                <a:latin typeface="Century Gothic"/>
                <a:ea typeface="Century Gothic"/>
                <a:cs typeface="Century Gothic"/>
                <a:sym typeface="Century Gothic"/>
              </a:rPr>
              <a:t>Документи</a:t>
            </a:r>
            <a:r>
              <a:rPr lang="ru-RU" sz="1800" b="1" dirty="0">
                <a:solidFill>
                  <a:schemeClr val="tx1">
                    <a:lumMod val="85000"/>
                    <a:lumOff val="15000"/>
                  </a:schemeClr>
                </a:solidFill>
                <a:latin typeface="Century Gothic"/>
                <a:ea typeface="Century Gothic"/>
                <a:cs typeface="Century Gothic"/>
                <a:sym typeface="Century Gothic"/>
              </a:rPr>
              <a:t> для </a:t>
            </a:r>
            <a:r>
              <a:rPr lang="ru-RU" sz="1800" b="1" dirty="0" err="1">
                <a:solidFill>
                  <a:schemeClr val="tx1">
                    <a:lumMod val="85000"/>
                    <a:lumOff val="15000"/>
                  </a:schemeClr>
                </a:solidFill>
                <a:latin typeface="Century Gothic"/>
                <a:ea typeface="Century Gothic"/>
                <a:cs typeface="Century Gothic"/>
                <a:sym typeface="Century Gothic"/>
              </a:rPr>
              <a:t>участі</a:t>
            </a:r>
            <a:r>
              <a:rPr lang="ru-RU" sz="1800" b="1" dirty="0">
                <a:solidFill>
                  <a:schemeClr val="tx1">
                    <a:lumMod val="85000"/>
                    <a:lumOff val="15000"/>
                  </a:schemeClr>
                </a:solidFill>
                <a:latin typeface="Century Gothic"/>
                <a:ea typeface="Century Gothic"/>
                <a:cs typeface="Century Gothic"/>
                <a:sym typeface="Century Gothic"/>
              </a:rPr>
              <a:t> в </a:t>
            </a:r>
            <a:r>
              <a:rPr lang="ru-RU" sz="1800" b="1" dirty="0" err="1">
                <a:solidFill>
                  <a:schemeClr val="tx1">
                    <a:lumMod val="85000"/>
                    <a:lumOff val="15000"/>
                  </a:schemeClr>
                </a:solidFill>
                <a:latin typeface="Century Gothic"/>
                <a:ea typeface="Century Gothic"/>
                <a:cs typeface="Century Gothic"/>
                <a:sym typeface="Century Gothic"/>
              </a:rPr>
              <a:t>конкурсі</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стаття</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smtClean="0">
                <a:solidFill>
                  <a:schemeClr val="tx1">
                    <a:lumMod val="85000"/>
                    <a:lumOff val="15000"/>
                  </a:schemeClr>
                </a:solidFill>
                <a:latin typeface="Century Gothic"/>
                <a:ea typeface="Century Gothic"/>
                <a:cs typeface="Century Gothic"/>
                <a:sym typeface="Century Gothic"/>
              </a:rPr>
              <a:t>25</a:t>
            </a:r>
            <a:r>
              <a:rPr lang="en-US" sz="1800" b="1" dirty="0" smtClean="0">
                <a:solidFill>
                  <a:schemeClr val="tx1">
                    <a:lumMod val="85000"/>
                    <a:lumOff val="15000"/>
                  </a:schemeClr>
                </a:solidFill>
                <a:latin typeface="Century Gothic"/>
                <a:ea typeface="Century Gothic"/>
                <a:cs typeface="Century Gothic"/>
                <a:sym typeface="Century Gothic"/>
              </a:rPr>
              <a:t> </a:t>
            </a:r>
            <a:r>
              <a:rPr lang="uk-UA" sz="1800" b="1" dirty="0" smtClean="0">
                <a:solidFill>
                  <a:schemeClr val="tx1">
                    <a:lumMod val="85000"/>
                    <a:lumOff val="15000"/>
                  </a:schemeClr>
                </a:solidFill>
                <a:latin typeface="Century Gothic"/>
                <a:ea typeface="Century Gothic"/>
                <a:cs typeface="Century Gothic"/>
                <a:sym typeface="Century Gothic"/>
              </a:rPr>
              <a:t>Закону «Про державну службу»</a:t>
            </a:r>
            <a:r>
              <a:rPr lang="ru-RU" sz="1800" b="1" dirty="0" smtClean="0">
                <a:solidFill>
                  <a:schemeClr val="tx1">
                    <a:lumMod val="85000"/>
                    <a:lumOff val="15000"/>
                  </a:schemeClr>
                </a:solidFill>
                <a:latin typeface="Century Gothic"/>
                <a:ea typeface="Century Gothic"/>
                <a:cs typeface="Century Gothic"/>
                <a:sym typeface="Century Gothic"/>
              </a:rPr>
              <a:t>): </a:t>
            </a:r>
            <a:endParaRPr lang="en-US" sz="1800" b="1" dirty="0" smtClean="0">
              <a:solidFill>
                <a:schemeClr val="tx1">
                  <a:lumMod val="85000"/>
                  <a:lumOff val="15000"/>
                </a:schemeClr>
              </a:solidFill>
              <a:latin typeface="Century Gothic"/>
              <a:ea typeface="Century Gothic"/>
              <a:cs typeface="Century Gothic"/>
              <a:sym typeface="Century Gothic"/>
            </a:endParaRPr>
          </a:p>
          <a:p>
            <a:pPr lvl="0" algn="ctr"/>
            <a:endParaRPr lang="en-US" sz="1800" b="1" dirty="0" smtClean="0">
              <a:solidFill>
                <a:schemeClr val="tx1">
                  <a:lumMod val="85000"/>
                  <a:lumOff val="15000"/>
                </a:schemeClr>
              </a:solidFill>
              <a:latin typeface="Century Gothic"/>
              <a:ea typeface="Century Gothic"/>
              <a:cs typeface="Century Gothic"/>
              <a:sym typeface="Century Gothic"/>
            </a:endParaRPr>
          </a:p>
          <a:p>
            <a:pPr lvl="0"/>
            <a:r>
              <a:rPr lang="ru-RU" sz="1800" b="1" dirty="0" smtClean="0">
                <a:solidFill>
                  <a:schemeClr val="tx1">
                    <a:lumMod val="85000"/>
                    <a:lumOff val="15000"/>
                  </a:schemeClr>
                </a:solidFill>
                <a:latin typeface="Century Gothic"/>
                <a:ea typeface="Century Gothic"/>
                <a:cs typeface="Century Gothic"/>
                <a:sym typeface="Century Gothic"/>
              </a:rPr>
              <a:t>1) </a:t>
            </a:r>
            <a:r>
              <a:rPr lang="ru-RU" sz="1800" b="1" dirty="0" err="1" smtClean="0">
                <a:solidFill>
                  <a:schemeClr val="tx1">
                    <a:lumMod val="85000"/>
                    <a:lumOff val="15000"/>
                  </a:schemeClr>
                </a:solidFill>
                <a:latin typeface="Century Gothic"/>
                <a:ea typeface="Century Gothic"/>
                <a:cs typeface="Century Gothic"/>
                <a:sym typeface="Century Gothic"/>
              </a:rPr>
              <a:t>реквізити</a:t>
            </a:r>
            <a:r>
              <a:rPr lang="ru-RU" sz="1800" b="1" dirty="0" smtClean="0">
                <a:solidFill>
                  <a:schemeClr val="tx1">
                    <a:lumMod val="85000"/>
                    <a:lumOff val="15000"/>
                  </a:schemeClr>
                </a:solidFill>
                <a:latin typeface="Century Gothic"/>
                <a:ea typeface="Century Gothic"/>
                <a:cs typeface="Century Gothic"/>
                <a:sym typeface="Century Gothic"/>
              </a:rPr>
              <a:t> </a:t>
            </a:r>
            <a:r>
              <a:rPr lang="ru-RU" sz="1800" b="1" dirty="0">
                <a:solidFill>
                  <a:schemeClr val="tx1">
                    <a:lumMod val="85000"/>
                    <a:lumOff val="15000"/>
                  </a:schemeClr>
                </a:solidFill>
                <a:latin typeface="Century Gothic"/>
                <a:ea typeface="Century Gothic"/>
                <a:cs typeface="Century Gothic"/>
                <a:sym typeface="Century Gothic"/>
              </a:rPr>
              <a:t>документа, що посвідчує особу та підтверджує громадянство України; </a:t>
            </a:r>
            <a:endParaRPr lang="en-US" sz="1800" b="1" dirty="0" smtClean="0">
              <a:solidFill>
                <a:schemeClr val="tx1">
                  <a:lumMod val="85000"/>
                  <a:lumOff val="15000"/>
                </a:schemeClr>
              </a:solidFill>
              <a:latin typeface="Century Gothic"/>
              <a:ea typeface="Century Gothic"/>
              <a:cs typeface="Century Gothic"/>
              <a:sym typeface="Century Gothic"/>
            </a:endParaRPr>
          </a:p>
          <a:p>
            <a:pPr lvl="0"/>
            <a:endParaRPr lang="ru-RU" sz="1800" b="1" dirty="0">
              <a:solidFill>
                <a:schemeClr val="tx1">
                  <a:lumMod val="85000"/>
                  <a:lumOff val="15000"/>
                </a:schemeClr>
              </a:solidFill>
              <a:latin typeface="Century Gothic"/>
              <a:ea typeface="Century Gothic"/>
              <a:cs typeface="Century Gothic"/>
              <a:sym typeface="Century Gothic"/>
            </a:endParaRPr>
          </a:p>
          <a:p>
            <a:pPr lvl="0"/>
            <a:r>
              <a:rPr lang="ru-RU" sz="1800" b="1" dirty="0">
                <a:solidFill>
                  <a:schemeClr val="tx1">
                    <a:lumMod val="85000"/>
                    <a:lumOff val="15000"/>
                  </a:schemeClr>
                </a:solidFill>
                <a:latin typeface="Century Gothic"/>
                <a:ea typeface="Century Gothic"/>
                <a:cs typeface="Century Gothic"/>
                <a:sym typeface="Century Gothic"/>
              </a:rPr>
              <a:t>2) </a:t>
            </a:r>
            <a:r>
              <a:rPr lang="ru-RU" sz="1800" b="1" dirty="0" err="1" smtClean="0">
                <a:solidFill>
                  <a:schemeClr val="tx1">
                    <a:lumMod val="85000"/>
                    <a:lumOff val="15000"/>
                  </a:schemeClr>
                </a:solidFill>
                <a:latin typeface="Century Gothic"/>
                <a:ea typeface="Century Gothic"/>
                <a:cs typeface="Century Gothic"/>
                <a:sym typeface="Century Gothic"/>
              </a:rPr>
              <a:t>заява</a:t>
            </a:r>
            <a:r>
              <a:rPr lang="ru-RU" sz="1800" b="1" dirty="0" smtClean="0">
                <a:solidFill>
                  <a:schemeClr val="tx1">
                    <a:lumMod val="85000"/>
                    <a:lumOff val="15000"/>
                  </a:schemeClr>
                </a:solidFill>
                <a:latin typeface="Century Gothic"/>
                <a:ea typeface="Century Gothic"/>
                <a:cs typeface="Century Gothic"/>
                <a:sym typeface="Century Gothic"/>
              </a:rPr>
              <a:t> </a:t>
            </a:r>
            <a:r>
              <a:rPr lang="ru-RU" sz="1800" b="1" dirty="0">
                <a:solidFill>
                  <a:schemeClr val="tx1">
                    <a:lumMod val="85000"/>
                    <a:lumOff val="15000"/>
                  </a:schemeClr>
                </a:solidFill>
                <a:latin typeface="Century Gothic"/>
                <a:ea typeface="Century Gothic"/>
                <a:cs typeface="Century Gothic"/>
                <a:sym typeface="Century Gothic"/>
              </a:rPr>
              <a:t>про участь у </a:t>
            </a:r>
            <a:r>
              <a:rPr lang="ru-RU" sz="1800" b="1" dirty="0" err="1">
                <a:solidFill>
                  <a:schemeClr val="tx1">
                    <a:lumMod val="85000"/>
                    <a:lumOff val="15000"/>
                  </a:schemeClr>
                </a:solidFill>
                <a:latin typeface="Century Gothic"/>
                <a:ea typeface="Century Gothic"/>
                <a:cs typeface="Century Gothic"/>
                <a:sym typeface="Century Gothic"/>
              </a:rPr>
              <a:t>конкурсі</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із</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зазначенням</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основних</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мотивів</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щодо</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зайняття</a:t>
            </a:r>
            <a:r>
              <a:rPr lang="ru-RU" sz="1800" b="1" dirty="0">
                <a:solidFill>
                  <a:schemeClr val="tx1">
                    <a:lumMod val="85000"/>
                    <a:lumOff val="15000"/>
                  </a:schemeClr>
                </a:solidFill>
                <a:latin typeface="Century Gothic"/>
                <a:ea typeface="Century Gothic"/>
                <a:cs typeface="Century Gothic"/>
                <a:sym typeface="Century Gothic"/>
              </a:rPr>
              <a:t> посади </a:t>
            </a:r>
            <a:r>
              <a:rPr lang="ru-RU" sz="1800" b="1" dirty="0" err="1">
                <a:solidFill>
                  <a:schemeClr val="tx1">
                    <a:lumMod val="85000"/>
                    <a:lumOff val="15000"/>
                  </a:schemeClr>
                </a:solidFill>
                <a:latin typeface="Century Gothic"/>
                <a:ea typeface="Century Gothic"/>
                <a:cs typeface="Century Gothic"/>
                <a:sym typeface="Century Gothic"/>
              </a:rPr>
              <a:t>державної</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служби</a:t>
            </a:r>
            <a:r>
              <a:rPr lang="ru-RU" sz="1800" b="1" dirty="0">
                <a:solidFill>
                  <a:schemeClr val="tx1">
                    <a:lumMod val="85000"/>
                    <a:lumOff val="15000"/>
                  </a:schemeClr>
                </a:solidFill>
                <a:latin typeface="Century Gothic"/>
                <a:ea typeface="Century Gothic"/>
                <a:cs typeface="Century Gothic"/>
                <a:sym typeface="Century Gothic"/>
              </a:rPr>
              <a:t>, до </a:t>
            </a:r>
            <a:r>
              <a:rPr lang="ru-RU" sz="1800" b="1" dirty="0" err="1">
                <a:solidFill>
                  <a:schemeClr val="tx1">
                    <a:lumMod val="85000"/>
                    <a:lumOff val="15000"/>
                  </a:schemeClr>
                </a:solidFill>
                <a:latin typeface="Century Gothic"/>
                <a:ea typeface="Century Gothic"/>
                <a:cs typeface="Century Gothic"/>
                <a:sym typeface="Century Gothic"/>
              </a:rPr>
              <a:t>якої</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додається</a:t>
            </a:r>
            <a:r>
              <a:rPr lang="ru-RU" sz="1800" b="1" dirty="0">
                <a:solidFill>
                  <a:schemeClr val="tx1">
                    <a:lumMod val="85000"/>
                    <a:lumOff val="15000"/>
                  </a:schemeClr>
                </a:solidFill>
                <a:latin typeface="Century Gothic"/>
                <a:ea typeface="Century Gothic"/>
                <a:cs typeface="Century Gothic"/>
                <a:sym typeface="Century Gothic"/>
              </a:rPr>
              <a:t> резюме за формою, </a:t>
            </a:r>
            <a:r>
              <a:rPr lang="ru-RU" sz="1800" b="1" dirty="0" err="1">
                <a:solidFill>
                  <a:schemeClr val="tx1">
                    <a:lumMod val="85000"/>
                    <a:lumOff val="15000"/>
                  </a:schemeClr>
                </a:solidFill>
                <a:latin typeface="Century Gothic"/>
                <a:ea typeface="Century Gothic"/>
                <a:cs typeface="Century Gothic"/>
                <a:sym typeface="Century Gothic"/>
              </a:rPr>
              <a:t>визначеною</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Кабінетом</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Міністрів</a:t>
            </a:r>
            <a:r>
              <a:rPr lang="ru-RU" sz="1800" b="1" dirty="0">
                <a:solidFill>
                  <a:schemeClr val="tx1">
                    <a:lumMod val="85000"/>
                    <a:lumOff val="15000"/>
                  </a:schemeClr>
                </a:solidFill>
                <a:latin typeface="Century Gothic"/>
                <a:ea typeface="Century Gothic"/>
                <a:cs typeface="Century Gothic"/>
                <a:sym typeface="Century Gothic"/>
              </a:rPr>
              <a:t> України (</a:t>
            </a:r>
            <a:r>
              <a:rPr lang="ru-RU" sz="1800" b="1" dirty="0" err="1">
                <a:solidFill>
                  <a:schemeClr val="tx1">
                    <a:lumMod val="85000"/>
                    <a:lumOff val="15000"/>
                  </a:schemeClr>
                </a:solidFill>
                <a:latin typeface="Century Gothic"/>
                <a:ea typeface="Century Gothic"/>
                <a:cs typeface="Century Gothic"/>
                <a:sym typeface="Century Gothic"/>
              </a:rPr>
              <a:t>додаток</a:t>
            </a:r>
            <a:r>
              <a:rPr lang="ru-RU" sz="1800" b="1" dirty="0">
                <a:solidFill>
                  <a:schemeClr val="tx1">
                    <a:lumMod val="85000"/>
                    <a:lumOff val="15000"/>
                  </a:schemeClr>
                </a:solidFill>
                <a:latin typeface="Century Gothic"/>
                <a:ea typeface="Century Gothic"/>
                <a:cs typeface="Century Gothic"/>
                <a:sym typeface="Century Gothic"/>
              </a:rPr>
              <a:t> 2 порядку) </a:t>
            </a:r>
            <a:endParaRPr lang="en-US" sz="1800" b="1" dirty="0" smtClean="0">
              <a:solidFill>
                <a:schemeClr val="tx1">
                  <a:lumMod val="85000"/>
                  <a:lumOff val="15000"/>
                </a:schemeClr>
              </a:solidFill>
              <a:latin typeface="Century Gothic"/>
              <a:ea typeface="Century Gothic"/>
              <a:cs typeface="Century Gothic"/>
              <a:sym typeface="Century Gothic"/>
            </a:endParaRPr>
          </a:p>
          <a:p>
            <a:pPr lvl="0"/>
            <a:endParaRPr lang="ru-RU" sz="1800" b="1" dirty="0">
              <a:solidFill>
                <a:schemeClr val="tx1">
                  <a:lumMod val="85000"/>
                  <a:lumOff val="15000"/>
                </a:schemeClr>
              </a:solidFill>
              <a:latin typeface="Century Gothic"/>
              <a:ea typeface="Century Gothic"/>
              <a:cs typeface="Century Gothic"/>
              <a:sym typeface="Century Gothic"/>
            </a:endParaRPr>
          </a:p>
          <a:p>
            <a:pPr lvl="0"/>
            <a:r>
              <a:rPr lang="ru-RU" sz="1800" b="1" dirty="0">
                <a:solidFill>
                  <a:schemeClr val="tx1">
                    <a:lumMod val="85000"/>
                    <a:lumOff val="15000"/>
                  </a:schemeClr>
                </a:solidFill>
                <a:latin typeface="Century Gothic"/>
                <a:ea typeface="Century Gothic"/>
                <a:cs typeface="Century Gothic"/>
                <a:sym typeface="Century Gothic"/>
              </a:rPr>
              <a:t>3) </a:t>
            </a:r>
            <a:r>
              <a:rPr lang="ru-RU" sz="1800" b="1" dirty="0" err="1" smtClean="0">
                <a:solidFill>
                  <a:schemeClr val="tx1">
                    <a:lumMod val="85000"/>
                    <a:lumOff val="15000"/>
                  </a:schemeClr>
                </a:solidFill>
                <a:latin typeface="Century Gothic"/>
                <a:ea typeface="Century Gothic"/>
                <a:cs typeface="Century Gothic"/>
                <a:sym typeface="Century Gothic"/>
              </a:rPr>
              <a:t>заява</a:t>
            </a:r>
            <a:r>
              <a:rPr lang="ru-RU" sz="1800" b="1" dirty="0" smtClean="0">
                <a:solidFill>
                  <a:schemeClr val="tx1">
                    <a:lumMod val="85000"/>
                    <a:lumOff val="15000"/>
                  </a:schemeClr>
                </a:solidFill>
                <a:latin typeface="Century Gothic"/>
                <a:ea typeface="Century Gothic"/>
                <a:cs typeface="Century Gothic"/>
                <a:sym typeface="Century Gothic"/>
              </a:rPr>
              <a:t>, </a:t>
            </a:r>
            <a:r>
              <a:rPr lang="ru-RU" sz="1800" b="1" dirty="0">
                <a:solidFill>
                  <a:schemeClr val="tx1">
                    <a:lumMod val="85000"/>
                    <a:lumOff val="15000"/>
                  </a:schemeClr>
                </a:solidFill>
                <a:latin typeface="Century Gothic"/>
                <a:ea typeface="Century Gothic"/>
                <a:cs typeface="Century Gothic"/>
                <a:sym typeface="Century Gothic"/>
              </a:rPr>
              <a:t>в </a:t>
            </a:r>
            <a:r>
              <a:rPr lang="ru-RU" sz="1800" b="1" dirty="0" err="1">
                <a:solidFill>
                  <a:schemeClr val="tx1">
                    <a:lumMod val="85000"/>
                    <a:lumOff val="15000"/>
                  </a:schemeClr>
                </a:solidFill>
                <a:latin typeface="Century Gothic"/>
                <a:ea typeface="Century Gothic"/>
                <a:cs typeface="Century Gothic"/>
                <a:sym typeface="Century Gothic"/>
              </a:rPr>
              <a:t>якій</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smtClean="0">
                <a:solidFill>
                  <a:schemeClr val="tx1">
                    <a:lumMod val="85000"/>
                    <a:lumOff val="15000"/>
                  </a:schemeClr>
                </a:solidFill>
                <a:latin typeface="Century Gothic"/>
                <a:ea typeface="Century Gothic"/>
                <a:cs typeface="Century Gothic"/>
                <a:sym typeface="Century Gothic"/>
              </a:rPr>
              <a:t>особа </a:t>
            </a:r>
            <a:r>
              <a:rPr lang="ru-RU" sz="1800" b="1" dirty="0" err="1" smtClean="0">
                <a:solidFill>
                  <a:schemeClr val="tx1">
                    <a:lumMod val="85000"/>
                    <a:lumOff val="15000"/>
                  </a:schemeClr>
                </a:solidFill>
                <a:latin typeface="Century Gothic"/>
                <a:ea typeface="Century Gothic"/>
                <a:cs typeface="Century Gothic"/>
                <a:sym typeface="Century Gothic"/>
              </a:rPr>
              <a:t>повідомляє</a:t>
            </a:r>
            <a:r>
              <a:rPr lang="ru-RU" sz="1800" b="1" dirty="0">
                <a:solidFill>
                  <a:schemeClr val="tx1">
                    <a:lumMod val="85000"/>
                    <a:lumOff val="15000"/>
                  </a:schemeClr>
                </a:solidFill>
                <a:latin typeface="Century Gothic"/>
                <a:ea typeface="Century Gothic"/>
                <a:cs typeface="Century Gothic"/>
                <a:sym typeface="Century Gothic"/>
              </a:rPr>
              <a:t>, що до </a:t>
            </a:r>
            <a:r>
              <a:rPr lang="ru-RU" sz="1800" b="1" dirty="0" err="1">
                <a:solidFill>
                  <a:schemeClr val="tx1">
                    <a:lumMod val="85000"/>
                    <a:lumOff val="15000"/>
                  </a:schemeClr>
                </a:solidFill>
                <a:latin typeface="Century Gothic"/>
                <a:ea typeface="Century Gothic"/>
                <a:cs typeface="Century Gothic"/>
                <a:sym typeface="Century Gothic"/>
              </a:rPr>
              <a:t>неї</a:t>
            </a:r>
            <a:r>
              <a:rPr lang="ru-RU" sz="1800" b="1" dirty="0">
                <a:solidFill>
                  <a:schemeClr val="tx1">
                    <a:lumMod val="85000"/>
                    <a:lumOff val="15000"/>
                  </a:schemeClr>
                </a:solidFill>
                <a:latin typeface="Century Gothic"/>
                <a:ea typeface="Century Gothic"/>
                <a:cs typeface="Century Gothic"/>
                <a:sym typeface="Century Gothic"/>
              </a:rPr>
              <a:t> не </a:t>
            </a:r>
            <a:r>
              <a:rPr lang="ru-RU" sz="1800" b="1" dirty="0" err="1">
                <a:solidFill>
                  <a:schemeClr val="tx1">
                    <a:lumMod val="85000"/>
                    <a:lumOff val="15000"/>
                  </a:schemeClr>
                </a:solidFill>
                <a:latin typeface="Century Gothic"/>
                <a:ea typeface="Century Gothic"/>
                <a:cs typeface="Century Gothic"/>
                <a:sym typeface="Century Gothic"/>
              </a:rPr>
              <a:t>застосовуються</a:t>
            </a:r>
            <a:r>
              <a:rPr lang="ru-RU" sz="1800" b="1" dirty="0">
                <a:solidFill>
                  <a:schemeClr val="tx1">
                    <a:lumMod val="85000"/>
                    <a:lumOff val="15000"/>
                  </a:schemeClr>
                </a:solidFill>
                <a:latin typeface="Century Gothic"/>
                <a:ea typeface="Century Gothic"/>
                <a:cs typeface="Century Gothic"/>
                <a:sym typeface="Century Gothic"/>
              </a:rPr>
              <a:t> заборони, </a:t>
            </a:r>
            <a:r>
              <a:rPr lang="ru-RU" sz="1800" b="1" dirty="0" err="1">
                <a:solidFill>
                  <a:schemeClr val="tx1">
                    <a:lumMod val="85000"/>
                    <a:lumOff val="15000"/>
                  </a:schemeClr>
                </a:solidFill>
                <a:latin typeface="Century Gothic"/>
                <a:ea typeface="Century Gothic"/>
                <a:cs typeface="Century Gothic"/>
                <a:sym typeface="Century Gothic"/>
              </a:rPr>
              <a:t>визначені</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частиною</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третьою</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або</a:t>
            </a:r>
            <a:r>
              <a:rPr lang="ru-RU" sz="1800" b="1" dirty="0">
                <a:solidFill>
                  <a:schemeClr val="tx1">
                    <a:lumMod val="85000"/>
                    <a:lumOff val="15000"/>
                  </a:schemeClr>
                </a:solidFill>
                <a:latin typeface="Century Gothic"/>
                <a:ea typeface="Century Gothic"/>
                <a:cs typeface="Century Gothic"/>
                <a:sym typeface="Century Gothic"/>
              </a:rPr>
              <a:t> четвертою </a:t>
            </a:r>
            <a:r>
              <a:rPr lang="ru-RU" sz="1800" b="1" dirty="0" err="1">
                <a:solidFill>
                  <a:schemeClr val="tx1">
                    <a:lumMod val="85000"/>
                    <a:lumOff val="15000"/>
                  </a:schemeClr>
                </a:solidFill>
                <a:latin typeface="Century Gothic"/>
                <a:ea typeface="Century Gothic"/>
                <a:cs typeface="Century Gothic"/>
                <a:sym typeface="Century Gothic"/>
              </a:rPr>
              <a:t>статті</a:t>
            </a:r>
            <a:r>
              <a:rPr lang="ru-RU" sz="1800" b="1" dirty="0">
                <a:solidFill>
                  <a:schemeClr val="tx1">
                    <a:lumMod val="85000"/>
                    <a:lumOff val="15000"/>
                  </a:schemeClr>
                </a:solidFill>
                <a:latin typeface="Century Gothic"/>
                <a:ea typeface="Century Gothic"/>
                <a:cs typeface="Century Gothic"/>
                <a:sym typeface="Century Gothic"/>
              </a:rPr>
              <a:t> 1 Закону України "Про </a:t>
            </a:r>
            <a:r>
              <a:rPr lang="ru-RU" sz="1800" b="1" dirty="0" err="1">
                <a:solidFill>
                  <a:schemeClr val="tx1">
                    <a:lumMod val="85000"/>
                    <a:lumOff val="15000"/>
                  </a:schemeClr>
                </a:solidFill>
                <a:latin typeface="Century Gothic"/>
                <a:ea typeface="Century Gothic"/>
                <a:cs typeface="Century Gothic"/>
                <a:sym typeface="Century Gothic"/>
              </a:rPr>
              <a:t>очищення</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влади</a:t>
            </a:r>
            <a:r>
              <a:rPr lang="ru-RU" sz="1800" b="1" dirty="0">
                <a:solidFill>
                  <a:schemeClr val="tx1">
                    <a:lumMod val="85000"/>
                    <a:lumOff val="15000"/>
                  </a:schemeClr>
                </a:solidFill>
                <a:latin typeface="Century Gothic"/>
                <a:ea typeface="Century Gothic"/>
                <a:cs typeface="Century Gothic"/>
                <a:sym typeface="Century Gothic"/>
              </a:rPr>
              <a:t>", та </a:t>
            </a:r>
            <a:r>
              <a:rPr lang="ru-RU" sz="1800" b="1" dirty="0" err="1">
                <a:solidFill>
                  <a:schemeClr val="tx1">
                    <a:lumMod val="85000"/>
                    <a:lumOff val="15000"/>
                  </a:schemeClr>
                </a:solidFill>
                <a:latin typeface="Century Gothic"/>
                <a:ea typeface="Century Gothic"/>
                <a:cs typeface="Century Gothic"/>
                <a:sym typeface="Century Gothic"/>
              </a:rPr>
              <a:t>надає</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згоду</a:t>
            </a:r>
            <a:r>
              <a:rPr lang="ru-RU" sz="1800" b="1" dirty="0">
                <a:solidFill>
                  <a:schemeClr val="tx1">
                    <a:lumMod val="85000"/>
                    <a:lumOff val="15000"/>
                  </a:schemeClr>
                </a:solidFill>
                <a:latin typeface="Century Gothic"/>
                <a:ea typeface="Century Gothic"/>
                <a:cs typeface="Century Gothic"/>
                <a:sym typeface="Century Gothic"/>
              </a:rPr>
              <a:t> на </a:t>
            </a:r>
            <a:r>
              <a:rPr lang="ru-RU" sz="1800" b="1" dirty="0" err="1">
                <a:solidFill>
                  <a:schemeClr val="tx1">
                    <a:lumMod val="85000"/>
                    <a:lumOff val="15000"/>
                  </a:schemeClr>
                </a:solidFill>
                <a:latin typeface="Century Gothic"/>
                <a:ea typeface="Century Gothic"/>
                <a:cs typeface="Century Gothic"/>
                <a:sym typeface="Century Gothic"/>
              </a:rPr>
              <a:t>проходження</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перевірки</a:t>
            </a:r>
            <a:r>
              <a:rPr lang="ru-RU" sz="1800" b="1" dirty="0">
                <a:solidFill>
                  <a:schemeClr val="tx1">
                    <a:lumMod val="85000"/>
                    <a:lumOff val="15000"/>
                  </a:schemeClr>
                </a:solidFill>
                <a:latin typeface="Century Gothic"/>
                <a:ea typeface="Century Gothic"/>
                <a:cs typeface="Century Gothic"/>
                <a:sym typeface="Century Gothic"/>
              </a:rPr>
              <a:t> та на </a:t>
            </a:r>
            <a:r>
              <a:rPr lang="ru-RU" sz="1800" b="1" dirty="0" err="1">
                <a:solidFill>
                  <a:schemeClr val="tx1">
                    <a:lumMod val="85000"/>
                    <a:lumOff val="15000"/>
                  </a:schemeClr>
                </a:solidFill>
                <a:latin typeface="Century Gothic"/>
                <a:ea typeface="Century Gothic"/>
                <a:cs typeface="Century Gothic"/>
                <a:sym typeface="Century Gothic"/>
              </a:rPr>
              <a:t>оприлюднення</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відомостей</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стосовно</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неї</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відповідно</a:t>
            </a:r>
            <a:r>
              <a:rPr lang="ru-RU" sz="1800" b="1" dirty="0">
                <a:solidFill>
                  <a:schemeClr val="tx1">
                    <a:lumMod val="85000"/>
                    <a:lumOff val="15000"/>
                  </a:schemeClr>
                </a:solidFill>
                <a:latin typeface="Century Gothic"/>
                <a:ea typeface="Century Gothic"/>
                <a:cs typeface="Century Gothic"/>
                <a:sym typeface="Century Gothic"/>
              </a:rPr>
              <a:t> до </a:t>
            </a:r>
            <a:r>
              <a:rPr lang="ru-RU" sz="1800" b="1" dirty="0" err="1">
                <a:solidFill>
                  <a:schemeClr val="tx1">
                    <a:lumMod val="85000"/>
                    <a:lumOff val="15000"/>
                  </a:schemeClr>
                </a:solidFill>
                <a:latin typeface="Century Gothic"/>
                <a:ea typeface="Century Gothic"/>
                <a:cs typeface="Century Gothic"/>
                <a:sym typeface="Century Gothic"/>
              </a:rPr>
              <a:t>зазначеного</a:t>
            </a:r>
            <a:r>
              <a:rPr lang="ru-RU" sz="1800" b="1" dirty="0">
                <a:solidFill>
                  <a:schemeClr val="tx1">
                    <a:lumMod val="85000"/>
                    <a:lumOff val="15000"/>
                  </a:schemeClr>
                </a:solidFill>
                <a:latin typeface="Century Gothic"/>
                <a:ea typeface="Century Gothic"/>
                <a:cs typeface="Century Gothic"/>
                <a:sym typeface="Century Gothic"/>
              </a:rPr>
              <a:t> Закону; </a:t>
            </a:r>
            <a:endParaRPr lang="en-US" sz="1800" b="1" dirty="0" smtClean="0">
              <a:solidFill>
                <a:schemeClr val="tx1">
                  <a:lumMod val="85000"/>
                  <a:lumOff val="15000"/>
                </a:schemeClr>
              </a:solidFill>
              <a:latin typeface="Century Gothic"/>
              <a:ea typeface="Century Gothic"/>
              <a:cs typeface="Century Gothic"/>
              <a:sym typeface="Century Gothic"/>
            </a:endParaRPr>
          </a:p>
          <a:p>
            <a:pPr lvl="0"/>
            <a:endParaRPr lang="ru-RU" sz="1800" b="1" dirty="0">
              <a:solidFill>
                <a:schemeClr val="tx1">
                  <a:lumMod val="85000"/>
                  <a:lumOff val="15000"/>
                </a:schemeClr>
              </a:solidFill>
              <a:latin typeface="Century Gothic"/>
              <a:ea typeface="Century Gothic"/>
              <a:cs typeface="Century Gothic"/>
              <a:sym typeface="Century Gothic"/>
            </a:endParaRPr>
          </a:p>
          <a:p>
            <a:pPr lvl="0"/>
            <a:r>
              <a:rPr lang="ru-RU" sz="1800" b="1" dirty="0">
                <a:solidFill>
                  <a:schemeClr val="tx1">
                    <a:lumMod val="85000"/>
                    <a:lumOff val="15000"/>
                  </a:schemeClr>
                </a:solidFill>
                <a:latin typeface="Century Gothic"/>
                <a:ea typeface="Century Gothic"/>
                <a:cs typeface="Century Gothic"/>
                <a:sym typeface="Century Gothic"/>
              </a:rPr>
              <a:t>4) </a:t>
            </a:r>
            <a:r>
              <a:rPr lang="ru-RU" sz="1800" b="1" dirty="0" err="1">
                <a:solidFill>
                  <a:schemeClr val="tx1">
                    <a:lumMod val="85000"/>
                    <a:lumOff val="15000"/>
                  </a:schemeClr>
                </a:solidFill>
                <a:latin typeface="Century Gothic"/>
                <a:ea typeface="Century Gothic"/>
                <a:cs typeface="Century Gothic"/>
                <a:sym typeface="Century Gothic"/>
              </a:rPr>
              <a:t>підтвердження</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наявності</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відповідного</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ступеня</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вищої</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освіти</a:t>
            </a:r>
            <a:r>
              <a:rPr lang="ru-RU" sz="1800" b="1" dirty="0">
                <a:solidFill>
                  <a:schemeClr val="tx1">
                    <a:lumMod val="85000"/>
                    <a:lumOff val="15000"/>
                  </a:schemeClr>
                </a:solidFill>
                <a:latin typeface="Century Gothic"/>
                <a:ea typeface="Century Gothic"/>
                <a:cs typeface="Century Gothic"/>
                <a:sym typeface="Century Gothic"/>
              </a:rPr>
              <a:t>; </a:t>
            </a:r>
            <a:endParaRPr lang="en-US" sz="1800" b="1" dirty="0" smtClean="0">
              <a:solidFill>
                <a:schemeClr val="tx1">
                  <a:lumMod val="85000"/>
                  <a:lumOff val="15000"/>
                </a:schemeClr>
              </a:solidFill>
              <a:latin typeface="Century Gothic"/>
              <a:ea typeface="Century Gothic"/>
              <a:cs typeface="Century Gothic"/>
              <a:sym typeface="Century Gothic"/>
            </a:endParaRPr>
          </a:p>
          <a:p>
            <a:pPr lvl="0"/>
            <a:endParaRPr lang="ru-RU" sz="1800" b="1" dirty="0">
              <a:solidFill>
                <a:schemeClr val="tx1">
                  <a:lumMod val="85000"/>
                  <a:lumOff val="15000"/>
                </a:schemeClr>
              </a:solidFill>
              <a:latin typeface="Century Gothic"/>
              <a:ea typeface="Century Gothic"/>
              <a:cs typeface="Century Gothic"/>
              <a:sym typeface="Century Gothic"/>
            </a:endParaRPr>
          </a:p>
          <a:p>
            <a:pPr lvl="0"/>
            <a:r>
              <a:rPr lang="ru-RU" sz="1800" b="1" dirty="0">
                <a:solidFill>
                  <a:schemeClr val="tx1">
                    <a:lumMod val="85000"/>
                    <a:lumOff val="15000"/>
                  </a:schemeClr>
                </a:solidFill>
                <a:latin typeface="Century Gothic"/>
                <a:ea typeface="Century Gothic"/>
                <a:cs typeface="Century Gothic"/>
                <a:sym typeface="Century Gothic"/>
              </a:rPr>
              <a:t>5) </a:t>
            </a:r>
            <a:r>
              <a:rPr lang="ru-RU" sz="1800" b="1" dirty="0" err="1">
                <a:solidFill>
                  <a:schemeClr val="tx1">
                    <a:lumMod val="85000"/>
                    <a:lumOff val="15000"/>
                  </a:schemeClr>
                </a:solidFill>
                <a:latin typeface="Century Gothic"/>
                <a:ea typeface="Century Gothic"/>
                <a:cs typeface="Century Gothic"/>
                <a:sym typeface="Century Gothic"/>
              </a:rPr>
              <a:t>підтвердження</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рівня</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вільного</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володіння</a:t>
            </a:r>
            <a:r>
              <a:rPr lang="ru-RU" sz="1800" b="1" dirty="0">
                <a:solidFill>
                  <a:schemeClr val="tx1">
                    <a:lumMod val="85000"/>
                    <a:lumOff val="15000"/>
                  </a:schemeClr>
                </a:solidFill>
                <a:latin typeface="Century Gothic"/>
                <a:ea typeface="Century Gothic"/>
                <a:cs typeface="Century Gothic"/>
                <a:sym typeface="Century Gothic"/>
              </a:rPr>
              <a:t> державною </a:t>
            </a:r>
            <a:r>
              <a:rPr lang="ru-RU" sz="1800" b="1" dirty="0" err="1">
                <a:solidFill>
                  <a:schemeClr val="tx1">
                    <a:lumMod val="85000"/>
                    <a:lumOff val="15000"/>
                  </a:schemeClr>
                </a:solidFill>
                <a:latin typeface="Century Gothic"/>
                <a:ea typeface="Century Gothic"/>
                <a:cs typeface="Century Gothic"/>
                <a:sym typeface="Century Gothic"/>
              </a:rPr>
              <a:t>мовою</a:t>
            </a:r>
            <a:r>
              <a:rPr lang="ru-RU" sz="1800" b="1" dirty="0">
                <a:solidFill>
                  <a:schemeClr val="tx1">
                    <a:lumMod val="85000"/>
                    <a:lumOff val="15000"/>
                  </a:schemeClr>
                </a:solidFill>
                <a:latin typeface="Century Gothic"/>
                <a:ea typeface="Century Gothic"/>
                <a:cs typeface="Century Gothic"/>
                <a:sym typeface="Century Gothic"/>
              </a:rPr>
              <a:t>; </a:t>
            </a:r>
            <a:endParaRPr lang="en-US" sz="1800" b="1" dirty="0" smtClean="0">
              <a:solidFill>
                <a:schemeClr val="tx1">
                  <a:lumMod val="85000"/>
                  <a:lumOff val="15000"/>
                </a:schemeClr>
              </a:solidFill>
              <a:latin typeface="Century Gothic"/>
              <a:ea typeface="Century Gothic"/>
              <a:cs typeface="Century Gothic"/>
              <a:sym typeface="Century Gothic"/>
            </a:endParaRPr>
          </a:p>
          <a:p>
            <a:pPr lvl="0"/>
            <a:endParaRPr lang="ru-RU" sz="1800" b="1" dirty="0">
              <a:solidFill>
                <a:schemeClr val="tx1">
                  <a:lumMod val="85000"/>
                  <a:lumOff val="15000"/>
                </a:schemeClr>
              </a:solidFill>
              <a:latin typeface="Century Gothic"/>
              <a:ea typeface="Century Gothic"/>
              <a:cs typeface="Century Gothic"/>
              <a:sym typeface="Century Gothic"/>
            </a:endParaRPr>
          </a:p>
          <a:p>
            <a:pPr lvl="0"/>
            <a:r>
              <a:rPr lang="ru-RU" sz="1800" b="1" dirty="0">
                <a:solidFill>
                  <a:schemeClr val="tx1">
                    <a:lumMod val="85000"/>
                    <a:lumOff val="15000"/>
                  </a:schemeClr>
                </a:solidFill>
                <a:latin typeface="Century Gothic"/>
                <a:ea typeface="Century Gothic"/>
                <a:cs typeface="Century Gothic"/>
                <a:sym typeface="Century Gothic"/>
              </a:rPr>
              <a:t>6) </a:t>
            </a:r>
            <a:r>
              <a:rPr lang="ru-RU" sz="1800" b="1" dirty="0" err="1">
                <a:solidFill>
                  <a:schemeClr val="tx1">
                    <a:lumMod val="85000"/>
                    <a:lumOff val="15000"/>
                  </a:schemeClr>
                </a:solidFill>
                <a:latin typeface="Century Gothic"/>
                <a:ea typeface="Century Gothic"/>
                <a:cs typeface="Century Gothic"/>
                <a:sym typeface="Century Gothic"/>
              </a:rPr>
              <a:t>відомості</a:t>
            </a:r>
            <a:r>
              <a:rPr lang="ru-RU" sz="1800" b="1" dirty="0">
                <a:solidFill>
                  <a:schemeClr val="tx1">
                    <a:lumMod val="85000"/>
                    <a:lumOff val="15000"/>
                  </a:schemeClr>
                </a:solidFill>
                <a:latin typeface="Century Gothic"/>
                <a:ea typeface="Century Gothic"/>
                <a:cs typeface="Century Gothic"/>
                <a:sym typeface="Century Gothic"/>
              </a:rPr>
              <a:t> про стаж </a:t>
            </a:r>
            <a:r>
              <a:rPr lang="ru-RU" sz="1800" b="1" dirty="0" err="1">
                <a:solidFill>
                  <a:schemeClr val="tx1">
                    <a:lumMod val="85000"/>
                    <a:lumOff val="15000"/>
                  </a:schemeClr>
                </a:solidFill>
                <a:latin typeface="Century Gothic"/>
                <a:ea typeface="Century Gothic"/>
                <a:cs typeface="Century Gothic"/>
                <a:sym typeface="Century Gothic"/>
              </a:rPr>
              <a:t>роботи</a:t>
            </a:r>
            <a:r>
              <a:rPr lang="ru-RU" sz="1800" b="1" dirty="0">
                <a:solidFill>
                  <a:schemeClr val="tx1">
                    <a:lumMod val="85000"/>
                    <a:lumOff val="15000"/>
                  </a:schemeClr>
                </a:solidFill>
                <a:latin typeface="Century Gothic"/>
                <a:ea typeface="Century Gothic"/>
                <a:cs typeface="Century Gothic"/>
                <a:sym typeface="Century Gothic"/>
              </a:rPr>
              <a:t>, стаж </a:t>
            </a:r>
            <a:r>
              <a:rPr lang="ru-RU" sz="1800" b="1" dirty="0" err="1">
                <a:solidFill>
                  <a:schemeClr val="tx1">
                    <a:lumMod val="85000"/>
                    <a:lumOff val="15000"/>
                  </a:schemeClr>
                </a:solidFill>
                <a:latin typeface="Century Gothic"/>
                <a:ea typeface="Century Gothic"/>
                <a:cs typeface="Century Gothic"/>
                <a:sym typeface="Century Gothic"/>
              </a:rPr>
              <a:t>державної</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служби</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досвід</a:t>
            </a:r>
            <a:r>
              <a:rPr lang="ru-RU" sz="1800" b="1" dirty="0">
                <a:solidFill>
                  <a:schemeClr val="tx1">
                    <a:lumMod val="85000"/>
                    <a:lumOff val="15000"/>
                  </a:schemeClr>
                </a:solidFill>
                <a:latin typeface="Century Gothic"/>
                <a:ea typeface="Century Gothic"/>
                <a:cs typeface="Century Gothic"/>
                <a:sym typeface="Century Gothic"/>
              </a:rPr>
              <a:t> </a:t>
            </a:r>
            <a:r>
              <a:rPr lang="ru-RU" sz="1800" b="1" dirty="0" err="1">
                <a:solidFill>
                  <a:schemeClr val="tx1">
                    <a:lumMod val="85000"/>
                    <a:lumOff val="15000"/>
                  </a:schemeClr>
                </a:solidFill>
                <a:latin typeface="Century Gothic"/>
                <a:ea typeface="Century Gothic"/>
                <a:cs typeface="Century Gothic"/>
                <a:sym typeface="Century Gothic"/>
              </a:rPr>
              <a:t>роботи</a:t>
            </a:r>
            <a:r>
              <a:rPr lang="ru-RU" sz="1800" b="1" dirty="0">
                <a:solidFill>
                  <a:schemeClr val="tx1">
                    <a:lumMod val="85000"/>
                    <a:lumOff val="15000"/>
                  </a:schemeClr>
                </a:solidFill>
                <a:latin typeface="Century Gothic"/>
                <a:ea typeface="Century Gothic"/>
                <a:cs typeface="Century Gothic"/>
                <a:sym typeface="Century Gothic"/>
              </a:rPr>
              <a:t> на </a:t>
            </a:r>
            <a:r>
              <a:rPr lang="ru-RU" sz="1800" b="1" dirty="0" err="1">
                <a:solidFill>
                  <a:schemeClr val="tx1">
                    <a:lumMod val="85000"/>
                    <a:lumOff val="15000"/>
                  </a:schemeClr>
                </a:solidFill>
                <a:latin typeface="Century Gothic"/>
                <a:ea typeface="Century Gothic"/>
                <a:cs typeface="Century Gothic"/>
                <a:sym typeface="Century Gothic"/>
              </a:rPr>
              <a:t>відповідних</a:t>
            </a:r>
            <a:r>
              <a:rPr lang="ru-RU" sz="1800" b="1" dirty="0">
                <a:solidFill>
                  <a:schemeClr val="tx1">
                    <a:lumMod val="85000"/>
                    <a:lumOff val="15000"/>
                  </a:schemeClr>
                </a:solidFill>
                <a:latin typeface="Century Gothic"/>
                <a:ea typeface="Century Gothic"/>
                <a:cs typeface="Century Gothic"/>
                <a:sym typeface="Century Gothic"/>
              </a:rPr>
              <a:t> посадах і т.п. (резюме </a:t>
            </a:r>
            <a:r>
              <a:rPr lang="ru-RU" sz="1800" b="1" dirty="0" err="1">
                <a:solidFill>
                  <a:schemeClr val="tx1">
                    <a:lumMod val="85000"/>
                    <a:lumOff val="15000"/>
                  </a:schemeClr>
                </a:solidFill>
                <a:latin typeface="Century Gothic"/>
                <a:ea typeface="Century Gothic"/>
                <a:cs typeface="Century Gothic"/>
                <a:sym typeface="Century Gothic"/>
              </a:rPr>
              <a:t>відповідно</a:t>
            </a:r>
            <a:r>
              <a:rPr lang="ru-RU" sz="1800" b="1" dirty="0">
                <a:solidFill>
                  <a:schemeClr val="tx1">
                    <a:lumMod val="85000"/>
                    <a:lumOff val="15000"/>
                  </a:schemeClr>
                </a:solidFill>
                <a:latin typeface="Century Gothic"/>
                <a:ea typeface="Century Gothic"/>
                <a:cs typeface="Century Gothic"/>
                <a:sym typeface="Century Gothic"/>
              </a:rPr>
              <a:t> до </a:t>
            </a:r>
            <a:r>
              <a:rPr lang="ru-RU" sz="1800" b="1" dirty="0" err="1">
                <a:solidFill>
                  <a:schemeClr val="tx1">
                    <a:lumMod val="85000"/>
                    <a:lumOff val="15000"/>
                  </a:schemeClr>
                </a:solidFill>
                <a:latin typeface="Century Gothic"/>
                <a:ea typeface="Century Gothic"/>
                <a:cs typeface="Century Gothic"/>
                <a:sym typeface="Century Gothic"/>
              </a:rPr>
              <a:t>додатку</a:t>
            </a:r>
            <a:r>
              <a:rPr lang="ru-RU" sz="1800" b="1" dirty="0">
                <a:solidFill>
                  <a:schemeClr val="tx1">
                    <a:lumMod val="85000"/>
                    <a:lumOff val="15000"/>
                  </a:schemeClr>
                </a:solidFill>
                <a:latin typeface="Century Gothic"/>
                <a:ea typeface="Century Gothic"/>
                <a:cs typeface="Century Gothic"/>
                <a:sym typeface="Century Gothic"/>
              </a:rPr>
              <a:t> 2-1 порядку);</a:t>
            </a:r>
          </a:p>
        </p:txBody>
      </p:sp>
      <p:sp>
        <p:nvSpPr>
          <p:cNvPr id="128" name="Google Shape;128;p4"/>
          <p:cNvSpPr/>
          <p:nvPr/>
        </p:nvSpPr>
        <p:spPr>
          <a:xfrm>
            <a:off x="361507" y="354894"/>
            <a:ext cx="11472531" cy="6130965"/>
          </a:xfrm>
          <a:prstGeom prst="rect">
            <a:avLst/>
          </a:prstGeom>
          <a:noFill/>
          <a:ln w="4762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w="28575">
            <a:solidFill>
              <a:srgbClr val="006699"/>
            </a:solidFill>
          </a:ln>
        </p:spPr>
        <p:txBody>
          <a:bodyPr>
            <a:normAutofit/>
          </a:bodyPr>
          <a:lstStyle/>
          <a:p>
            <a:pPr algn="ctr"/>
            <a:r>
              <a:rPr lang="uk-UA" sz="3200" b="1" dirty="0" smtClean="0">
                <a:solidFill>
                  <a:srgbClr val="0070C0"/>
                </a:solidFill>
                <a:effectLst>
                  <a:outerShdw blurRad="50800" dist="38100" dir="2700000" algn="tl" rotWithShape="0">
                    <a:prstClr val="black">
                      <a:alpha val="40000"/>
                    </a:prstClr>
                  </a:outerShdw>
                </a:effectLst>
              </a:rPr>
              <a:t>На посади з однаковими обов'язками </a:t>
            </a:r>
            <a:br>
              <a:rPr lang="uk-UA" sz="3200" b="1" dirty="0" smtClean="0">
                <a:solidFill>
                  <a:srgbClr val="0070C0"/>
                </a:solidFill>
                <a:effectLst>
                  <a:outerShdw blurRad="50800" dist="38100" dir="2700000" algn="tl" rotWithShape="0">
                    <a:prstClr val="black">
                      <a:alpha val="40000"/>
                    </a:prstClr>
                  </a:outerShdw>
                </a:effectLst>
              </a:rPr>
            </a:br>
            <a:r>
              <a:rPr lang="uk-UA" sz="3200" b="1" dirty="0" smtClean="0">
                <a:solidFill>
                  <a:srgbClr val="0070C0"/>
                </a:solidFill>
                <a:effectLst>
                  <a:outerShdw blurRad="50800" dist="38100" dir="2700000" algn="tl" rotWithShape="0">
                    <a:prstClr val="black">
                      <a:alpha val="40000"/>
                    </a:prstClr>
                  </a:outerShdw>
                </a:effectLst>
              </a:rPr>
              <a:t>може оголошуватись один конкурс</a:t>
            </a:r>
            <a:endParaRPr lang="uk-UA" sz="3200" b="1" dirty="0">
              <a:solidFill>
                <a:srgbClr val="0070C0"/>
              </a:solidFill>
              <a:effectLst>
                <a:outerShdw blurRad="50800" dist="38100" dir="2700000" algn="tl" rotWithShape="0">
                  <a:prstClr val="black">
                    <a:alpha val="40000"/>
                  </a:prstClr>
                </a:outerShdw>
              </a:effectLst>
            </a:endParaRPr>
          </a:p>
        </p:txBody>
      </p:sp>
      <p:sp>
        <p:nvSpPr>
          <p:cNvPr id="3" name="Текст 2"/>
          <p:cNvSpPr>
            <a:spLocks noGrp="1"/>
          </p:cNvSpPr>
          <p:nvPr>
            <p:ph type="body" idx="1"/>
          </p:nvPr>
        </p:nvSpPr>
        <p:spPr>
          <a:ln w="38100">
            <a:solidFill>
              <a:srgbClr val="006699"/>
            </a:solidFill>
          </a:ln>
        </p:spPr>
        <p:txBody>
          <a:bodyPr/>
          <a:lstStyle/>
          <a:p>
            <a:r>
              <a:rPr lang="uk-UA" sz="2400" dirty="0" smtClean="0">
                <a:solidFill>
                  <a:srgbClr val="0070C0"/>
                </a:solidFill>
              </a:rPr>
              <a:t>У разі наявності декількох посад державної служби категорій "Б" і "В" у державному органі з однаковими посадовими обов’язками та вимогами до професійних </a:t>
            </a:r>
            <a:r>
              <a:rPr lang="uk-UA" sz="2400" dirty="0" err="1" smtClean="0">
                <a:solidFill>
                  <a:srgbClr val="0070C0"/>
                </a:solidFill>
              </a:rPr>
              <a:t>компетентностей</a:t>
            </a:r>
            <a:r>
              <a:rPr lang="uk-UA" sz="2400" dirty="0" smtClean="0">
                <a:solidFill>
                  <a:srgbClr val="0070C0"/>
                </a:solidFill>
              </a:rPr>
              <a:t>, визначеними в умовах проведення конкурсу, може проводитись один конкурс (ст.22 Закону).</a:t>
            </a:r>
          </a:p>
          <a:p>
            <a:pPr marL="114300" indent="0">
              <a:buNone/>
            </a:pPr>
            <a:endParaRPr lang="uk-UA" sz="2400" dirty="0" smtClean="0">
              <a:solidFill>
                <a:srgbClr val="0070C0"/>
              </a:solidFill>
            </a:endParaRPr>
          </a:p>
          <a:p>
            <a:r>
              <a:rPr lang="uk-UA" sz="2400" dirty="0" smtClean="0">
                <a:solidFill>
                  <a:srgbClr val="0070C0"/>
                </a:solidFill>
              </a:rPr>
              <a:t>Для посад з однаковими посадовими обов’язками рекомендовано готувати одну форму пропозицій до умов проведення конкурсу із зазначенням кількості посад, на які пропонується оголосити конкурс (методичні рекомендації).</a:t>
            </a:r>
          </a:p>
          <a:p>
            <a:endParaRPr lang="uk-UA" dirty="0"/>
          </a:p>
        </p:txBody>
      </p:sp>
    </p:spTree>
    <p:extLst>
      <p:ext uri="{BB962C8B-B14F-4D97-AF65-F5344CB8AC3E}">
        <p14:creationId xmlns:p14="http://schemas.microsoft.com/office/powerpoint/2010/main" val="1706657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8214" y="294786"/>
            <a:ext cx="10685585" cy="1920875"/>
          </a:xfrm>
        </p:spPr>
        <p:txBody>
          <a:bodyPr>
            <a:noAutofit/>
            <a:scene3d>
              <a:camera prst="orthographicFront"/>
              <a:lightRig rig="threePt" dir="t"/>
            </a:scene3d>
            <a:sp3d extrusionH="57150">
              <a:bevelT w="38100" h="38100" prst="relaxedInset"/>
            </a:sp3d>
          </a:bodyPr>
          <a:lstStyle/>
          <a:p>
            <a:pPr algn="ctr"/>
            <a:r>
              <a:rPr lang="uk-UA" sz="3200" b="1" dirty="0" smtClean="0">
                <a:solidFill>
                  <a:srgbClr val="006699"/>
                </a:solidFill>
                <a:effectLst>
                  <a:outerShdw blurRad="50800" dist="38100" dir="2700000" algn="tl" rotWithShape="0">
                    <a:prstClr val="black">
                      <a:alpha val="40000"/>
                    </a:prstClr>
                  </a:outerShdw>
                </a:effectLst>
              </a:rPr>
              <a:t>Строк з 18 квітня 2020 року до 5 березня 2021 року </a:t>
            </a:r>
            <a:br>
              <a:rPr lang="uk-UA" sz="3200" b="1" dirty="0" smtClean="0">
                <a:solidFill>
                  <a:srgbClr val="006699"/>
                </a:solidFill>
                <a:effectLst>
                  <a:outerShdw blurRad="50800" dist="38100" dir="2700000" algn="tl" rotWithShape="0">
                    <a:prstClr val="black">
                      <a:alpha val="40000"/>
                    </a:prstClr>
                  </a:outerShdw>
                </a:effectLst>
              </a:rPr>
            </a:br>
            <a:r>
              <a:rPr lang="uk-UA" sz="3200" b="1" dirty="0" smtClean="0">
                <a:solidFill>
                  <a:srgbClr val="006699"/>
                </a:solidFill>
                <a:effectLst>
                  <a:outerShdw blurRad="50800" dist="38100" dir="2700000" algn="tl" rotWithShape="0">
                    <a:prstClr val="black">
                      <a:alpha val="40000"/>
                    </a:prstClr>
                  </a:outerShdw>
                </a:effectLst>
              </a:rPr>
              <a:t>не враховується під час обчислення строків </a:t>
            </a:r>
            <a:br>
              <a:rPr lang="uk-UA" sz="3200" b="1" dirty="0" smtClean="0">
                <a:solidFill>
                  <a:srgbClr val="006699"/>
                </a:solidFill>
                <a:effectLst>
                  <a:outerShdw blurRad="50800" dist="38100" dir="2700000" algn="tl" rotWithShape="0">
                    <a:prstClr val="black">
                      <a:alpha val="40000"/>
                    </a:prstClr>
                  </a:outerShdw>
                </a:effectLst>
              </a:rPr>
            </a:br>
            <a:r>
              <a:rPr lang="uk-UA" sz="3200" b="1" dirty="0" smtClean="0">
                <a:solidFill>
                  <a:srgbClr val="006699"/>
                </a:solidFill>
                <a:effectLst>
                  <a:outerShdw blurRad="50800" dist="38100" dir="2700000" algn="tl" rotWithShape="0">
                    <a:prstClr val="black">
                      <a:alpha val="40000"/>
                    </a:prstClr>
                  </a:outerShdw>
                </a:effectLst>
              </a:rPr>
              <a:t>використання тестів</a:t>
            </a:r>
            <a:endParaRPr lang="uk-UA" sz="3200" b="1" dirty="0">
              <a:solidFill>
                <a:srgbClr val="006699"/>
              </a:solidFill>
              <a:effectLst>
                <a:outerShdw blurRad="50800" dist="38100" dir="2700000" algn="tl" rotWithShape="0">
                  <a:prstClr val="black">
                    <a:alpha val="40000"/>
                  </a:prstClr>
                </a:outerShdw>
              </a:effectLst>
            </a:endParaRPr>
          </a:p>
        </p:txBody>
      </p:sp>
      <p:sp>
        <p:nvSpPr>
          <p:cNvPr id="3" name="Текст 2"/>
          <p:cNvSpPr>
            <a:spLocks noGrp="1"/>
          </p:cNvSpPr>
          <p:nvPr>
            <p:ph type="body" idx="1"/>
          </p:nvPr>
        </p:nvSpPr>
        <p:spPr>
          <a:xfrm>
            <a:off x="1055076" y="2532185"/>
            <a:ext cx="10298723" cy="3644778"/>
          </a:xfrm>
          <a:ln w="28575">
            <a:solidFill>
              <a:srgbClr val="0070C0"/>
            </a:solidFill>
          </a:ln>
        </p:spPr>
        <p:txBody>
          <a:bodyPr>
            <a:normAutofit fontScale="92500"/>
          </a:bodyPr>
          <a:lstStyle/>
          <a:p>
            <a:r>
              <a:rPr lang="uk-UA" sz="2400" dirty="0" smtClean="0">
                <a:solidFill>
                  <a:srgbClr val="006699"/>
                </a:solidFill>
              </a:rPr>
              <a:t>До строків використання результатів тестування (1 рік з дня проходження відповідно до п.37 Порядку) не застосовується строк зупинення дії положень закону в частині проведення конкурсів на посади державної служби та призначення на посади державної служби за результатами конкурсу</a:t>
            </a:r>
            <a:r>
              <a:rPr lang="uk-UA" sz="2400" dirty="0">
                <a:solidFill>
                  <a:srgbClr val="006699"/>
                </a:solidFill>
              </a:rPr>
              <a:t>. </a:t>
            </a:r>
            <a:endParaRPr lang="uk-UA" sz="2400" dirty="0" smtClean="0">
              <a:solidFill>
                <a:srgbClr val="006699"/>
              </a:solidFill>
            </a:endParaRPr>
          </a:p>
          <a:p>
            <a:r>
              <a:rPr lang="uk-UA" sz="2400" dirty="0" smtClean="0">
                <a:solidFill>
                  <a:srgbClr val="006699"/>
                </a:solidFill>
              </a:rPr>
              <a:t>Постанова </a:t>
            </a:r>
            <a:r>
              <a:rPr lang="uk-UA" sz="2400" dirty="0">
                <a:solidFill>
                  <a:srgbClr val="006699"/>
                </a:solidFill>
              </a:rPr>
              <a:t>Кабміну про внесення зміни до Порядку проведення конкурсу від 8 липня 2020 р. № 574 (пункт 4-1 Порядку</a:t>
            </a:r>
            <a:r>
              <a:rPr lang="uk-UA" sz="2400" dirty="0" smtClean="0">
                <a:solidFill>
                  <a:srgbClr val="006699"/>
                </a:solidFill>
              </a:rPr>
              <a:t>).</a:t>
            </a:r>
          </a:p>
          <a:p>
            <a:r>
              <a:rPr lang="uk-UA" sz="2400" dirty="0" smtClean="0">
                <a:solidFill>
                  <a:srgbClr val="006699"/>
                </a:solidFill>
                <a:effectLst>
                  <a:glow rad="139700">
                    <a:schemeClr val="accent2">
                      <a:satMod val="175000"/>
                      <a:alpha val="40000"/>
                    </a:schemeClr>
                  </a:glow>
                </a:effectLst>
              </a:rPr>
              <a:t>!!! </a:t>
            </a:r>
            <a:r>
              <a:rPr lang="uk-UA" sz="2400" dirty="0" smtClean="0">
                <a:solidFill>
                  <a:srgbClr val="006699"/>
                </a:solidFill>
                <a:effectLst>
                  <a:glow rad="101600">
                    <a:schemeClr val="accent5">
                      <a:satMod val="175000"/>
                      <a:alpha val="40000"/>
                    </a:schemeClr>
                  </a:glow>
                </a:effectLst>
              </a:rPr>
              <a:t>Наказ від 24 лютого 2021 р. № 30-21 «Про внесення змін до наказу НАДС від 30 серпня 2017 року №178» – в новій редакції затверджено перелік тестових питань на знання законодавства з варіантами відповідей.</a:t>
            </a:r>
          </a:p>
          <a:p>
            <a:endParaRPr lang="uk-UA" dirty="0">
              <a:solidFill>
                <a:srgbClr val="006699"/>
              </a:solidFill>
            </a:endParaRPr>
          </a:p>
        </p:txBody>
      </p:sp>
      <p:sp>
        <p:nvSpPr>
          <p:cNvPr id="5" name="Google Shape;116;p3"/>
          <p:cNvSpPr/>
          <p:nvPr/>
        </p:nvSpPr>
        <p:spPr>
          <a:xfrm>
            <a:off x="4841774" y="2101076"/>
            <a:ext cx="2035822" cy="181898"/>
          </a:xfrm>
          <a:prstGeom prst="rect">
            <a:avLst/>
          </a:prstGeom>
          <a:gradFill>
            <a:gsLst>
              <a:gs pos="0">
                <a:srgbClr val="3DD0B4"/>
              </a:gs>
              <a:gs pos="100000">
                <a:srgbClr val="5091CE"/>
              </a:gs>
            </a:gsLst>
            <a:path path="circle">
              <a:fillToRect l="100000" b="100000"/>
            </a:path>
            <a:tileRect t="-100000" r="-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079772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3"/>
          <p:cNvSpPr/>
          <p:nvPr/>
        </p:nvSpPr>
        <p:spPr>
          <a:xfrm>
            <a:off x="6096000" y="0"/>
            <a:ext cx="6095999" cy="6858000"/>
          </a:xfrm>
          <a:prstGeom prst="rect">
            <a:avLst/>
          </a:prstGeom>
          <a:gradFill>
            <a:gsLst>
              <a:gs pos="0">
                <a:srgbClr val="3DD0B4"/>
              </a:gs>
              <a:gs pos="100000">
                <a:srgbClr val="5091CE"/>
              </a:gs>
            </a:gsLst>
            <a:path path="circle">
              <a:fillToRect l="100000" b="100000"/>
            </a:path>
            <a:tileRect t="-100000" r="-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5" name="Google Shape;115;p3"/>
          <p:cNvSpPr txBox="1"/>
          <p:nvPr/>
        </p:nvSpPr>
        <p:spPr>
          <a:xfrm>
            <a:off x="1114440" y="656417"/>
            <a:ext cx="4604167" cy="1569620"/>
          </a:xfrm>
          <a:prstGeom prst="rect">
            <a:avLst/>
          </a:prstGeom>
          <a:noFill/>
          <a:ln>
            <a:noFill/>
          </a:ln>
        </p:spPr>
        <p:txBody>
          <a:bodyPr spcFirstLastPara="1" wrap="square" lIns="91425" tIns="45700" rIns="91425" bIns="45700" anchor="t" anchorCtr="0">
            <a:spAutoFit/>
          </a:bodyPr>
          <a:lstStyle/>
          <a:p>
            <a:pPr lvl="0"/>
            <a:r>
              <a:rPr lang="uk-UA" sz="3200" b="1" dirty="0">
                <a:solidFill>
                  <a:schemeClr val="dk1"/>
                </a:solidFill>
                <a:latin typeface="Century Gothic"/>
                <a:ea typeface="Century Gothic"/>
                <a:cs typeface="Century Gothic"/>
                <a:sym typeface="Century Gothic"/>
              </a:rPr>
              <a:t>Дистанційне тестування і співбесіда </a:t>
            </a:r>
            <a:endParaRPr sz="3200" b="1" dirty="0">
              <a:solidFill>
                <a:schemeClr val="dk1"/>
              </a:solidFill>
              <a:latin typeface="Century Gothic"/>
              <a:ea typeface="Century Gothic"/>
              <a:cs typeface="Century Gothic"/>
              <a:sym typeface="Century Gothic"/>
            </a:endParaRPr>
          </a:p>
        </p:txBody>
      </p:sp>
      <p:sp>
        <p:nvSpPr>
          <p:cNvPr id="116" name="Google Shape;116;p3"/>
          <p:cNvSpPr/>
          <p:nvPr/>
        </p:nvSpPr>
        <p:spPr>
          <a:xfrm>
            <a:off x="1316057" y="2328786"/>
            <a:ext cx="2035822" cy="181898"/>
          </a:xfrm>
          <a:prstGeom prst="rect">
            <a:avLst/>
          </a:prstGeom>
          <a:gradFill>
            <a:gsLst>
              <a:gs pos="0">
                <a:srgbClr val="3DD0B4"/>
              </a:gs>
              <a:gs pos="100000">
                <a:srgbClr val="5091CE"/>
              </a:gs>
            </a:gsLst>
            <a:path path="circle">
              <a:fillToRect l="100000" b="100000"/>
            </a:path>
            <a:tileRect t="-100000" r="-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7" name="Google Shape;117;p3"/>
          <p:cNvSpPr txBox="1"/>
          <p:nvPr/>
        </p:nvSpPr>
        <p:spPr>
          <a:xfrm>
            <a:off x="1133997" y="2731649"/>
            <a:ext cx="4584610" cy="2862282"/>
          </a:xfrm>
          <a:prstGeom prst="rect">
            <a:avLst/>
          </a:prstGeom>
          <a:noFill/>
          <a:ln>
            <a:noFill/>
          </a:ln>
        </p:spPr>
        <p:txBody>
          <a:bodyPr spcFirstLastPara="1" wrap="square" lIns="91425" tIns="45700" rIns="91425" bIns="45700" anchor="t" anchorCtr="0">
            <a:spAutoFit/>
          </a:bodyPr>
          <a:lstStyle/>
          <a:p>
            <a:pPr lvl="0"/>
            <a:r>
              <a:rPr lang="uk-UA" sz="1800" dirty="0" smtClean="0">
                <a:solidFill>
                  <a:srgbClr val="757070"/>
                </a:solidFill>
                <a:latin typeface="Calibri"/>
                <a:ea typeface="Calibri"/>
                <a:cs typeface="Calibri"/>
                <a:sym typeface="Calibri"/>
              </a:rPr>
              <a:t>Відповідно до п. 6.1 Порядку проведення конкурсу на зайняття посад державної служби проведення тестування, розв’язання ситуаційних завдань та проведення співбесіди здійснюються за фізичної присутності кандидата державному органі, в якому проводиться конкурс, чи іншому відповідно обладнаному приміщенні, визначеному суб’єктом призначення або керівником державної служби.</a:t>
            </a:r>
            <a:endParaRPr lang="uk-UA" sz="4800" b="1" dirty="0">
              <a:solidFill>
                <a:srgbClr val="757070"/>
              </a:solidFill>
              <a:latin typeface="Century Gothic"/>
              <a:ea typeface="Century Gothic"/>
              <a:cs typeface="Century Gothic"/>
              <a:sym typeface="Century Gothic"/>
            </a:endParaRPr>
          </a:p>
        </p:txBody>
      </p:sp>
      <p:sp>
        <p:nvSpPr>
          <p:cNvPr id="118" name="Google Shape;118;p3"/>
          <p:cNvSpPr txBox="1"/>
          <p:nvPr/>
        </p:nvSpPr>
        <p:spPr>
          <a:xfrm>
            <a:off x="7042638" y="1987063"/>
            <a:ext cx="4601849" cy="3970277"/>
          </a:xfrm>
          <a:prstGeom prst="rect">
            <a:avLst/>
          </a:prstGeom>
          <a:noFill/>
          <a:ln>
            <a:noFill/>
          </a:ln>
        </p:spPr>
        <p:txBody>
          <a:bodyPr spcFirstLastPara="1" wrap="square" lIns="91425" tIns="45700" rIns="91425" bIns="45700" anchor="t" anchorCtr="0">
            <a:spAutoFit/>
          </a:bodyPr>
          <a:lstStyle/>
          <a:p>
            <a:pPr lvl="0"/>
            <a:r>
              <a:rPr lang="uk-UA" sz="1800" dirty="0" smtClean="0">
                <a:solidFill>
                  <a:schemeClr val="tx1">
                    <a:lumMod val="85000"/>
                    <a:lumOff val="15000"/>
                  </a:schemeClr>
                </a:solidFill>
                <a:latin typeface="Calibri"/>
                <a:ea typeface="Calibri"/>
                <a:cs typeface="Calibri"/>
                <a:sym typeface="Calibri"/>
              </a:rPr>
              <a:t>За рішенням суб’єкта призначення або керівника державної служби тестування на знання законодавства кандидатів на зайняття посад та співбесіда на зайняття посад може проводитися дистанційно (без фізичної присутності кандидата у зазначених приміщеннях) шляхом використання кандидатом комп’ютерної техніки та підключення через особистий кабінет на Єдиному порталі вакансій державної служби, шляхом застосування технічних засобів в режимі </a:t>
            </a:r>
            <a:r>
              <a:rPr lang="uk-UA" sz="1800" dirty="0" err="1" smtClean="0">
                <a:solidFill>
                  <a:schemeClr val="tx1">
                    <a:lumMod val="85000"/>
                    <a:lumOff val="15000"/>
                  </a:schemeClr>
                </a:solidFill>
                <a:latin typeface="Calibri"/>
                <a:ea typeface="Calibri"/>
                <a:cs typeface="Calibri"/>
                <a:sym typeface="Calibri"/>
              </a:rPr>
              <a:t>відеоконференції</a:t>
            </a:r>
            <a:r>
              <a:rPr lang="uk-UA" sz="1800" dirty="0" smtClean="0">
                <a:solidFill>
                  <a:schemeClr val="tx1">
                    <a:lumMod val="85000"/>
                    <a:lumOff val="15000"/>
                  </a:schemeClr>
                </a:solidFill>
                <a:latin typeface="Calibri"/>
                <a:ea typeface="Calibri"/>
                <a:cs typeface="Calibri"/>
                <a:sym typeface="Calibri"/>
              </a:rPr>
              <a:t>. (зміни відповідно до Постанови КМ № 1139 від 18.11.2020)</a:t>
            </a:r>
            <a:endParaRPr lang="uk-UA" sz="4800" b="1" dirty="0">
              <a:solidFill>
                <a:schemeClr val="tx1">
                  <a:lumMod val="85000"/>
                  <a:lumOff val="15000"/>
                </a:schemeClr>
              </a:solidFill>
              <a:latin typeface="Century Gothic"/>
              <a:ea typeface="Century Gothic"/>
              <a:cs typeface="Century Gothic"/>
              <a:sym typeface="Century Gothic"/>
            </a:endParaRPr>
          </a:p>
        </p:txBody>
      </p:sp>
      <p:sp>
        <p:nvSpPr>
          <p:cNvPr id="119" name="Google Shape;119;p3"/>
          <p:cNvSpPr/>
          <p:nvPr/>
        </p:nvSpPr>
        <p:spPr>
          <a:xfrm>
            <a:off x="7230005" y="1548215"/>
            <a:ext cx="1541855" cy="16662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1125</Words>
  <Application>Microsoft Office PowerPoint</Application>
  <PresentationFormat>Произвольный</PresentationFormat>
  <Paragraphs>79</Paragraphs>
  <Slides>14</Slides>
  <Notes>6</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Century Gothic</vt:lpstr>
      <vt:lpstr>Calibri</vt:lpstr>
      <vt:lpstr>Тема Office</vt:lpstr>
      <vt:lpstr>Презентация PowerPoint</vt:lpstr>
      <vt:lpstr>Презентация PowerPoint</vt:lpstr>
      <vt:lpstr>Презентация PowerPoint</vt:lpstr>
      <vt:lpstr>      - Приклад оформлених пропозицій до умов проведення конкурсу (ДОДАТОК 1) - Рекомендований перелік вимог до компетентностей осіб, які претендують на посади державної служби категорій «Б» і «В» (ДОДАТОК 2) - Приклад взаємозв’язку вимог до компетентності з основними посадовими обовʼязками (ДОДАТОК 3) - Приклад оформлених умов проведення конкурсу ДОДАТОК 4       </vt:lpstr>
      <vt:lpstr>Етапи проведення конкурсу</vt:lpstr>
      <vt:lpstr>Презентация PowerPoint</vt:lpstr>
      <vt:lpstr>На посади з однаковими обов'язками  може оголошуватись один конкурс</vt:lpstr>
      <vt:lpstr>Строк з 18 квітня 2020 року до 5 березня 2021 року  не враховується під час обчислення строків  використання тестів</vt:lpstr>
      <vt:lpstr>Презентация PowerPoint</vt:lpstr>
      <vt:lpstr>Спецперевірка не проводиться – коли? </vt:lpstr>
      <vt:lpstr>Декларація подається лише переможцем конкурсу, якщо вона не подавалась раніше</vt:lpstr>
      <vt:lpstr>Конкурс на зайняття посад державної служби категорії "Б" або "В" проводить конкурсна комісія, утворена суб’єктом призначення у державному органі (ст. 27 Закону).  Суб’єкт призначення може прийняти рішення про утворення кількох конкурсних комісій у державному органі.  Конкурсна комісія утворюється суб’єктом призначення у складі не менше п’яти осіб. (п.15 Порядку).   Засідання конкурсної комісії є повноважним, якщо в ньому бере участь не менше половини її членів.   Конкурсна комісія приймає рішення більшістю голосів членів такої комісії, які беруть участь у засіданні. </vt:lpstr>
      <vt:lpstr>ЗВЕРНІТЬ УВАГУ!</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Dasha</dc:creator>
  <cp:lastModifiedBy>Долгополова Людмила Олексіїв</cp:lastModifiedBy>
  <cp:revision>42</cp:revision>
  <dcterms:created xsi:type="dcterms:W3CDTF">2020-05-18T20:00:45Z</dcterms:created>
  <dcterms:modified xsi:type="dcterms:W3CDTF">2021-03-16T07:40:56Z</dcterms:modified>
</cp:coreProperties>
</file>